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464" r:id="rId2"/>
    <p:sldId id="469" r:id="rId3"/>
    <p:sldId id="499" r:id="rId4"/>
    <p:sldId id="434" r:id="rId5"/>
    <p:sldId id="435" r:id="rId6"/>
    <p:sldId id="386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83" r:id="rId15"/>
    <p:sldId id="485" r:id="rId16"/>
    <p:sldId id="486" r:id="rId17"/>
    <p:sldId id="484" r:id="rId18"/>
    <p:sldId id="490" r:id="rId19"/>
    <p:sldId id="489" r:id="rId20"/>
    <p:sldId id="491" r:id="rId21"/>
    <p:sldId id="492" r:id="rId22"/>
    <p:sldId id="509" r:id="rId23"/>
    <p:sldId id="510" r:id="rId24"/>
    <p:sldId id="500" r:id="rId25"/>
    <p:sldId id="504" r:id="rId26"/>
    <p:sldId id="487" r:id="rId27"/>
    <p:sldId id="494" r:id="rId28"/>
    <p:sldId id="495" r:id="rId29"/>
    <p:sldId id="496" r:id="rId30"/>
    <p:sldId id="482" r:id="rId31"/>
  </p:sldIdLst>
  <p:sldSz cx="9906000" cy="6858000" type="A4"/>
  <p:notesSz cx="6858000" cy="9144000"/>
  <p:embeddedFontLst>
    <p:embeddedFont>
      <p:font typeface="나눔고딕코딩" panose="020D0009000000000000" pitchFamily="49" charset="-127"/>
      <p:regular r:id="rId33"/>
      <p:bold r:id="rId34"/>
    </p:embeddedFont>
    <p:embeddedFont>
      <p:font typeface="-윤고딕330" panose="02030504000101010101" pitchFamily="18" charset="-127"/>
      <p:regular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D6F6B"/>
    <a:srgbClr val="DCDCE0"/>
    <a:srgbClr val="44C1D5"/>
    <a:srgbClr val="7EC234"/>
    <a:srgbClr val="E8E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6" autoAdjust="0"/>
    <p:restoredTop sz="94660"/>
  </p:normalViewPr>
  <p:slideViewPr>
    <p:cSldViewPr snapToGrid="0">
      <p:cViewPr>
        <p:scale>
          <a:sx n="130" d="100"/>
          <a:sy n="130" d="100"/>
        </p:scale>
        <p:origin x="-456" y="-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0585197934607E-2"/>
          <c:y val="2.0671834625323595E-2"/>
          <c:w val="0.78836714699659416"/>
          <c:h val="0.69186713596524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매출액 (단위: 억)</c:v>
                </c:pt>
              </c:strCache>
            </c:strRef>
          </c:tx>
          <c:spPr>
            <a:solidFill>
              <a:schemeClr val="accent1">
                <a:lumMod val="50000"/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469774091953212E-2"/>
                  <c:y val="0.15367173381804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E8-4A90-9247-699CEF1F41C5}"/>
                </c:ext>
              </c:extLst>
            </c:dLbl>
            <c:dLbl>
              <c:idx val="1"/>
              <c:layout>
                <c:manualLayout>
                  <c:x val="-6.9798493946354959E-3"/>
                  <c:y val="0.133627594624382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E8-4A90-9247-699CEF1F41C5}"/>
                </c:ext>
              </c:extLst>
            </c:dLbl>
            <c:dLbl>
              <c:idx val="2"/>
              <c:layout>
                <c:manualLayout>
                  <c:x val="-6.9798493946354638E-3"/>
                  <c:y val="0.14030897435560194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z="900" b="1" i="0" baseline="0" dirty="0"/>
                      <a:t> 48 </a:t>
                    </a:r>
                    <a:endParaRPr lang="en-US" altLang="en-US" sz="900" b="1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E8-4A90-9247-699CEF1F41C5}"/>
                </c:ext>
              </c:extLst>
            </c:dLbl>
            <c:dLbl>
              <c:idx val="3"/>
              <c:layout>
                <c:manualLayout>
                  <c:x val="-6.9798493946354638E-3"/>
                  <c:y val="0.140308974355601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E8-4A90-9247-699CEF1F41C5}"/>
                </c:ext>
              </c:extLst>
            </c:dLbl>
            <c:dLbl>
              <c:idx val="4"/>
              <c:layout>
                <c:manualLayout>
                  <c:x val="-3.4899246973177319E-3"/>
                  <c:y val="0.13362759462438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E8-4A90-9247-699CEF1F41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Courier New" panose="02070309020205020404" pitchFamily="49" charset="0"/>
                    <a:ea typeface="-윤고딕330" panose="02030504000101010101" pitchFamily="18" charset="-127"/>
                    <a:cs typeface="Courier New" panose="02070309020205020404" pitchFamily="49" charset="0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Sheet1!$D$1:$H$1</c:f>
              <c:numCache>
                <c:formatCode>General</c:formatCod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numCache>
            </c:numRef>
          </c:cat>
          <c:val>
            <c:numRef>
              <c:f>Sheet1!$D$2:$H$2</c:f>
              <c:numCache>
                <c:formatCode>_(* #,##0_);_(* \(#,##0\);_(* "-"_);_(@_)</c:formatCode>
                <c:ptCount val="5"/>
                <c:pt idx="0">
                  <c:v>41</c:v>
                </c:pt>
                <c:pt idx="1">
                  <c:v>46</c:v>
                </c:pt>
                <c:pt idx="2">
                  <c:v>48</c:v>
                </c:pt>
                <c:pt idx="3">
                  <c:v>30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E8-4A90-9247-699CEF1F4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89057104"/>
        <c:axId val="189057664"/>
      </c:barChart>
      <c:catAx>
        <c:axId val="18905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-윤고딕330" panose="02030504000101010101" pitchFamily="18" charset="-127"/>
                <a:cs typeface="Courier New" panose="02070309020205020404" pitchFamily="49" charset="0"/>
              </a:defRPr>
            </a:pPr>
            <a:endParaRPr lang="ko-KR"/>
          </a:p>
        </c:txPr>
        <c:crossAx val="189057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905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-윤고딕330" panose="02030504000101010101" pitchFamily="18" charset="-127"/>
                <a:cs typeface="Courier New" panose="02070309020205020404" pitchFamily="49" charset="0"/>
              </a:defRPr>
            </a:pPr>
            <a:endParaRPr lang="ko-KR"/>
          </a:p>
        </c:txPr>
        <c:crossAx val="18905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74789947856975"/>
          <c:y val="0.8538952322745369"/>
          <c:w val="0.43395975803207515"/>
          <c:h val="0.14610476772546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-윤고딕330" panose="02030504000101010101" pitchFamily="18" charset="-127"/>
          <a:ea typeface="-윤고딕330" panose="0203050400010101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5D956586-8D07-46E4-B84C-51477861ECC4}" type="datetimeFigureOut">
              <a:rPr lang="ko-KR" altLang="en-US" smtClean="0"/>
              <a:pPr/>
              <a:t>2016-12-22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C747E8C2-CB36-4BFB-858F-2C77ADC50A3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98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E8C2-CB36-4BFB-858F-2C77ADC50A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212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684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5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51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78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53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21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189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16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06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E8C2-CB36-4BFB-858F-2C77ADC50A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037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52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075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533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789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7E8C2-CB36-4BFB-858F-2C77ADC50A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07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70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77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65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1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9C12C-3F17-451B-9E2B-B01A3ADEFB0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8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9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6" indent="0" algn="ctr">
              <a:buNone/>
              <a:defRPr sz="1600"/>
            </a:lvl4pPr>
            <a:lvl5pPr marL="1828836" indent="0" algn="ctr">
              <a:buNone/>
              <a:defRPr sz="1600"/>
            </a:lvl5pPr>
            <a:lvl6pPr marL="2286044" indent="0" algn="ctr">
              <a:buNone/>
              <a:defRPr sz="1600"/>
            </a:lvl6pPr>
            <a:lvl7pPr marL="2743254" indent="0" algn="ctr">
              <a:buNone/>
              <a:defRPr sz="1600"/>
            </a:lvl7pPr>
            <a:lvl8pPr marL="3200461" indent="0" algn="ctr">
              <a:buNone/>
              <a:defRPr sz="1600"/>
            </a:lvl8pPr>
            <a:lvl9pPr marL="365767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7236B-294B-43EB-B4A0-0882B41D3618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5817" y="179376"/>
            <a:ext cx="3200351" cy="17595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ko-KR" altLang="en-US" sz="700" dirty="0">
                <a:latin typeface="Arial" panose="020B0604020202020204" pitchFamily="34" charset="0"/>
                <a:ea typeface="나눔고딕" panose="020D0604000000000000" pitchFamily="50" charset="-127"/>
              </a:rPr>
              <a:t>모바일 </a:t>
            </a:r>
            <a:r>
              <a:rPr lang="en-US" altLang="ko-KR" sz="700" dirty="0">
                <a:latin typeface="Arial" panose="020B0604020202020204" pitchFamily="34" charset="0"/>
                <a:ea typeface="나눔고딕" panose="020D0604000000000000" pitchFamily="50" charset="-127"/>
              </a:rPr>
              <a:t>uCloud </a:t>
            </a:r>
            <a:r>
              <a:rPr lang="ko-KR" altLang="en-US" sz="700" dirty="0">
                <a:latin typeface="Arial" panose="020B0604020202020204" pitchFamily="34" charset="0"/>
                <a:ea typeface="나눔고딕" panose="020D0604000000000000" pitchFamily="50" charset="-127"/>
              </a:rPr>
              <a:t>스토리지 서비스 개발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70372" y="359400"/>
            <a:ext cx="8837929" cy="0"/>
          </a:xfrm>
          <a:prstGeom prst="line">
            <a:avLst/>
          </a:prstGeom>
          <a:ln w="3175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65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B6D8-ABDB-4B08-9EB2-CCDE96B14B54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57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3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9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E801E-999F-4662-8504-C3706D5F8507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5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15817" y="179376"/>
            <a:ext cx="3200351" cy="17595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ko-KR" altLang="en-US" sz="700" dirty="0">
                <a:latin typeface="Arial" panose="020B0604020202020204" pitchFamily="34" charset="0"/>
                <a:ea typeface="나눔고딕" panose="020D0604000000000000" pitchFamily="50" charset="-127"/>
              </a:rPr>
              <a:t>모바일 </a:t>
            </a:r>
            <a:r>
              <a:rPr lang="en-US" altLang="ko-KR" sz="700" dirty="0">
                <a:latin typeface="Arial" panose="020B0604020202020204" pitchFamily="34" charset="0"/>
                <a:ea typeface="나눔고딕" panose="020D0604000000000000" pitchFamily="50" charset="-127"/>
              </a:rPr>
              <a:t>uCloud </a:t>
            </a:r>
            <a:r>
              <a:rPr lang="ko-KR" altLang="en-US" sz="700" dirty="0">
                <a:latin typeface="Arial" panose="020B0604020202020204" pitchFamily="34" charset="0"/>
                <a:ea typeface="나눔고딕" panose="020D0604000000000000" pitchFamily="50" charset="-127"/>
              </a:rPr>
              <a:t>스토리지 서비스 개발</a:t>
            </a:r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370372" y="359400"/>
            <a:ext cx="8837929" cy="0"/>
          </a:xfrm>
          <a:prstGeom prst="line">
            <a:avLst/>
          </a:prstGeom>
          <a:ln w="3175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40787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C02D3-D343-4BC2-B18E-1DDAA214D207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98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4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0BADF-484E-4A04-A5A0-AC7F08637A3E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61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FA02-B26D-420D-B3D6-7DF151FF6A61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8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30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6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4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7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30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9" indent="0">
              <a:buNone/>
              <a:defRPr sz="2000" b="1"/>
            </a:lvl2pPr>
            <a:lvl3pPr marL="914418" indent="0">
              <a:buNone/>
              <a:defRPr sz="1800" b="1"/>
            </a:lvl3pPr>
            <a:lvl4pPr marL="1371626" indent="0">
              <a:buNone/>
              <a:defRPr sz="1600" b="1"/>
            </a:lvl4pPr>
            <a:lvl5pPr marL="1828836" indent="0">
              <a:buNone/>
              <a:defRPr sz="1600" b="1"/>
            </a:lvl5pPr>
            <a:lvl6pPr marL="2286044" indent="0">
              <a:buNone/>
              <a:defRPr sz="1600" b="1"/>
            </a:lvl6pPr>
            <a:lvl7pPr marL="2743254" indent="0">
              <a:buNone/>
              <a:defRPr sz="1600" b="1"/>
            </a:lvl7pPr>
            <a:lvl8pPr marL="3200461" indent="0">
              <a:buNone/>
              <a:defRPr sz="1600" b="1"/>
            </a:lvl8pPr>
            <a:lvl9pPr marL="365767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6C2C0-1BD1-418A-BD8F-C2327D1A6F13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07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2DBF-138A-42BB-906B-4AF24833A5EF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5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83C7-D203-4ADA-9952-FABA2CAF2E0A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7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1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6" indent="0">
              <a:buNone/>
              <a:defRPr sz="1000"/>
            </a:lvl4pPr>
            <a:lvl5pPr marL="1828836" indent="0">
              <a:buNone/>
              <a:defRPr sz="1000"/>
            </a:lvl5pPr>
            <a:lvl6pPr marL="2286044" indent="0">
              <a:buNone/>
              <a:defRPr sz="1000"/>
            </a:lvl6pPr>
            <a:lvl7pPr marL="2743254" indent="0">
              <a:buNone/>
              <a:defRPr sz="1000"/>
            </a:lvl7pPr>
            <a:lvl8pPr marL="3200461" indent="0">
              <a:buNone/>
              <a:defRPr sz="1000"/>
            </a:lvl8pPr>
            <a:lvl9pPr marL="365767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7A384-CA16-4680-A62E-BD57330EB67C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8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1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9" indent="0">
              <a:buNone/>
              <a:defRPr sz="2800"/>
            </a:lvl2pPr>
            <a:lvl3pPr marL="914418" indent="0">
              <a:buNone/>
              <a:defRPr sz="2400"/>
            </a:lvl3pPr>
            <a:lvl4pPr marL="1371626" indent="0">
              <a:buNone/>
              <a:defRPr sz="2000"/>
            </a:lvl4pPr>
            <a:lvl5pPr marL="1828836" indent="0">
              <a:buNone/>
              <a:defRPr sz="2000"/>
            </a:lvl5pPr>
            <a:lvl6pPr marL="2286044" indent="0">
              <a:buNone/>
              <a:defRPr sz="2000"/>
            </a:lvl6pPr>
            <a:lvl7pPr marL="2743254" indent="0">
              <a:buNone/>
              <a:defRPr sz="2000"/>
            </a:lvl7pPr>
            <a:lvl8pPr marL="3200461" indent="0">
              <a:buNone/>
              <a:defRPr sz="2000"/>
            </a:lvl8pPr>
            <a:lvl9pPr marL="365767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9" indent="0">
              <a:buNone/>
              <a:defRPr sz="1400"/>
            </a:lvl2pPr>
            <a:lvl3pPr marL="914418" indent="0">
              <a:buNone/>
              <a:defRPr sz="1200"/>
            </a:lvl3pPr>
            <a:lvl4pPr marL="1371626" indent="0">
              <a:buNone/>
              <a:defRPr sz="1000"/>
            </a:lvl4pPr>
            <a:lvl5pPr marL="1828836" indent="0">
              <a:buNone/>
              <a:defRPr sz="1000"/>
            </a:lvl5pPr>
            <a:lvl6pPr marL="2286044" indent="0">
              <a:buNone/>
              <a:defRPr sz="1000"/>
            </a:lvl6pPr>
            <a:lvl7pPr marL="2743254" indent="0">
              <a:buNone/>
              <a:defRPr sz="1000"/>
            </a:lvl7pPr>
            <a:lvl8pPr marL="3200461" indent="0">
              <a:buNone/>
              <a:defRPr sz="1000"/>
            </a:lvl8pPr>
            <a:lvl9pPr marL="365767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0F8A0-2DD7-406A-AE42-2BEB97DEB892}" type="datetime1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04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9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9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4375D084-9110-42AE-BD84-463D7CC5D688}" type="datetime1">
              <a:rPr lang="ko-KR" altLang="en-US" smtClean="0"/>
              <a:pPr/>
              <a:t>2016-12-22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4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고딕" panose="020D0604000000000000" pitchFamily="50" charset="-127"/>
              </a:defRPr>
            </a:lvl1pPr>
          </a:lstStyle>
          <a:p>
            <a:fld id="{BF9E33E1-56E0-4667-9E41-91F21F78A38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39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18" rtl="0" eaLnBrk="1" latinLnBrk="1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Arial" panose="020B0604020202020204" pitchFamily="34" charset="0"/>
          <a:ea typeface="나눔고딕" panose="020D0604000000000000" pitchFamily="50" charset="-127"/>
          <a:cs typeface="+mj-cs"/>
        </a:defRPr>
      </a:lvl1pPr>
    </p:titleStyle>
    <p:bodyStyle>
      <a:lvl1pPr marL="228604" indent="-228604" algn="l" defTabSz="914418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1pPr>
      <a:lvl2pPr marL="685813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2pPr>
      <a:lvl3pPr marL="1143021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3pPr>
      <a:lvl4pPr marL="1600231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4pPr>
      <a:lvl5pPr marL="2057440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고딕" panose="020D0604000000000000" pitchFamily="50" charset="-127"/>
          <a:cs typeface="+mn-cs"/>
        </a:defRPr>
      </a:lvl5pPr>
      <a:lvl6pPr marL="2514648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57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66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75" indent="-228604" algn="l" defTabSz="914418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9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8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6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6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44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4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61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70" algn="l" defTabSz="91441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gif"/><Relationship Id="rId9" Type="http://schemas.openxmlformats.org/officeDocument/2006/relationships/image" Target="../media/image46.jpe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28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8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chart" Target="../charts/chart1.xm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관련 이미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8791"/>
            <a:ext cx="9905999" cy="686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" y="3898670"/>
            <a:ext cx="9905999" cy="29593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2" y="-8791"/>
            <a:ext cx="9905999" cy="29099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4197" y="1396716"/>
            <a:ext cx="9293628" cy="1342431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600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모바일 </a:t>
            </a:r>
            <a:r>
              <a:rPr lang="en-US" altLang="ko-KR" sz="3600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uCloud </a:t>
            </a:r>
            <a:r>
              <a:rPr lang="ko-KR" altLang="en-US" sz="3600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스토리지 서비스</a:t>
            </a:r>
            <a:endParaRPr lang="en-US" altLang="ko-KR" sz="3600" b="1" spc="-2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3600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신규 개발 제안</a:t>
            </a:r>
            <a:endParaRPr lang="ko-KR" altLang="en-US" sz="3600" b="1" spc="-6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6975" y="5218302"/>
            <a:ext cx="3505200" cy="899233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2016. 11. 28</a:t>
            </a:r>
          </a:p>
          <a:p>
            <a:pPr algn="r">
              <a:lnSpc>
                <a:spcPct val="150000"/>
              </a:lnSpc>
            </a:pPr>
            <a:r>
              <a:rPr lang="en-US" altLang="ko-KR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ko-KR" altLang="en-US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주</a:t>
            </a:r>
            <a:r>
              <a:rPr lang="en-US" altLang="ko-KR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b="1" spc="-2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엠앤엘솔루션</a:t>
            </a:r>
            <a:endParaRPr lang="ko-KR" altLang="en-US" b="1" spc="-6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3390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4471839" y="1773120"/>
            <a:ext cx="2160000" cy="2160000"/>
          </a:xfrm>
          <a:prstGeom prst="ellipse">
            <a:avLst/>
          </a:prstGeom>
          <a:solidFill>
            <a:schemeClr val="tx1">
              <a:lumMod val="65000"/>
              <a:lumOff val="35000"/>
              <a:alpha val="40000"/>
            </a:schemeClr>
          </a:solidFill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29598" y="3135137"/>
            <a:ext cx="2160000" cy="2160000"/>
          </a:xfrm>
          <a:prstGeom prst="ellipse">
            <a:avLst/>
          </a:prstGeom>
          <a:solidFill>
            <a:schemeClr val="accent1">
              <a:lumMod val="75000"/>
              <a:alpha val="4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314080" y="3058375"/>
            <a:ext cx="2160000" cy="2160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Rectangle 82"/>
          <p:cNvSpPr>
            <a:spLocks noChangeArrowheads="1"/>
          </p:cNvSpPr>
          <p:nvPr/>
        </p:nvSpPr>
        <p:spPr bwMode="auto">
          <a:xfrm>
            <a:off x="4830842" y="2578741"/>
            <a:ext cx="1441996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미디어플랫폼</a:t>
            </a:r>
          </a:p>
        </p:txBody>
      </p:sp>
      <p:sp>
        <p:nvSpPr>
          <p:cNvPr id="18" name="Rectangle 82"/>
          <p:cNvSpPr>
            <a:spLocks noChangeArrowheads="1"/>
          </p:cNvSpPr>
          <p:nvPr/>
        </p:nvSpPr>
        <p:spPr bwMode="auto">
          <a:xfrm>
            <a:off x="3720931" y="4111053"/>
            <a:ext cx="1590261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</a:p>
        </p:txBody>
      </p:sp>
      <p:sp>
        <p:nvSpPr>
          <p:cNvPr id="19" name="Rectangle 82"/>
          <p:cNvSpPr>
            <a:spLocks noChangeArrowheads="1"/>
          </p:cNvSpPr>
          <p:nvPr/>
        </p:nvSpPr>
        <p:spPr bwMode="auto">
          <a:xfrm>
            <a:off x="5880930" y="4111052"/>
            <a:ext cx="1526029" cy="307675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endParaRPr lang="en-US" altLang="ko-KR" sz="1200" b="0" spc="3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서비스인에이블러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94522" y="1851529"/>
            <a:ext cx="281484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디지털 콘텐츠 관리 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 스트리밍 서버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백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엔드 </a:t>
            </a:r>
            <a:r>
              <a:rPr kumimoji="1"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미디어콘텐츠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배포 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 가속서버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399527" y="4517911"/>
            <a:ext cx="198845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 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매출트래킹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LBS/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위치기반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CCTV </a:t>
            </a:r>
            <a:r>
              <a:rPr kumimoji="1"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서비스플랫폼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뮤직플레이어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1"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54504" y="2547320"/>
            <a:ext cx="233657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기종 클라우드 병합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오브젝트 스토리지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관리시스템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콘텐츠</a:t>
            </a:r>
            <a:endParaRPr kumimoji="1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48" indent="-171448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1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개인화 클라우드 플랫폼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393" y="2707916"/>
            <a:ext cx="406969" cy="4069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27" y="2926195"/>
            <a:ext cx="805027" cy="2423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685" y="3130280"/>
            <a:ext cx="764388" cy="4169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91" y="5592499"/>
            <a:ext cx="1100132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134" y="5592499"/>
            <a:ext cx="1078383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1045" y="3678688"/>
            <a:ext cx="1078383" cy="7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2235115" y="4487298"/>
            <a:ext cx="1342120" cy="736886"/>
            <a:chOff x="6122017" y="4950131"/>
            <a:chExt cx="3021983" cy="1477351"/>
          </a:xfrm>
        </p:grpSpPr>
        <p:pic>
          <p:nvPicPr>
            <p:cNvPr id="29" name="그림 1" descr="image006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368" y="4973631"/>
              <a:ext cx="2065632" cy="1453851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" descr="image00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2017" y="4950131"/>
              <a:ext cx="890787" cy="1475406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/>
          <p:cNvGrpSpPr/>
          <p:nvPr/>
        </p:nvGrpSpPr>
        <p:grpSpPr>
          <a:xfrm>
            <a:off x="5724278" y="5592500"/>
            <a:ext cx="975169" cy="720000"/>
            <a:chOff x="4140200" y="4257675"/>
            <a:chExt cx="2524339" cy="21600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539" y="4257675"/>
              <a:ext cx="1215000" cy="2160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200" y="4257675"/>
              <a:ext cx="1215000" cy="2160000"/>
            </a:xfrm>
            <a:prstGeom prst="rect">
              <a:avLst/>
            </a:prstGeom>
          </p:spPr>
        </p:pic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202" y="2516370"/>
            <a:ext cx="422302" cy="42230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5088172" y="5570787"/>
            <a:ext cx="532738" cy="741712"/>
            <a:chOff x="6372200" y="3356992"/>
            <a:chExt cx="1872208" cy="2952328"/>
          </a:xfrm>
        </p:grpSpPr>
        <p:grpSp>
          <p:nvGrpSpPr>
            <p:cNvPr id="36" name="그룹 35"/>
            <p:cNvGrpSpPr/>
            <p:nvPr/>
          </p:nvGrpSpPr>
          <p:grpSpPr>
            <a:xfrm>
              <a:off x="6372200" y="3356992"/>
              <a:ext cx="1368152" cy="2664296"/>
              <a:chOff x="6372200" y="1124744"/>
              <a:chExt cx="1368152" cy="2664296"/>
            </a:xfrm>
            <a:scene3d>
              <a:camera prst="perspectiveHeroicExtremeLeftFacing"/>
              <a:lightRig rig="threePt" dir="t"/>
            </a:scene3d>
          </p:grpSpPr>
          <p:pic>
            <p:nvPicPr>
              <p:cNvPr id="40" name="Picture 3" descr="D:\04_jhy\Desktop\s4_main_phone.pn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36"/>
              <a:stretch/>
            </p:blipFill>
            <p:spPr bwMode="auto">
              <a:xfrm>
                <a:off x="6372200" y="1124744"/>
                <a:ext cx="1368152" cy="266429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D:\사업진행\제일기획\S Health Buddy\버디앱 스크린샷\output\Screenshot_2013-08-01-12-19-17.pn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2754" y="1349314"/>
                <a:ext cx="1224136" cy="217624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6876256" y="3645024"/>
              <a:ext cx="1368152" cy="2664296"/>
              <a:chOff x="6948264" y="4005064"/>
              <a:chExt cx="1368152" cy="2664296"/>
            </a:xfrm>
            <a:scene3d>
              <a:camera prst="perspectiveHeroicExtremeLeftFacing"/>
              <a:lightRig rig="threePt" dir="t"/>
            </a:scene3d>
          </p:grpSpPr>
          <p:pic>
            <p:nvPicPr>
              <p:cNvPr id="38" name="Picture 3" descr="D:\04_jhy\Desktop\s4_main_phone.png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36"/>
              <a:stretch/>
            </p:blipFill>
            <p:spPr bwMode="auto">
              <a:xfrm>
                <a:off x="6948264" y="4005064"/>
                <a:ext cx="1368152" cy="266429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3" descr="D:\사업진행\제일기획\S Health Buddy\버디앱 스크린샷\output\Screenshot_2013-08-01-12-39-27.png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20272" y="4267458"/>
                <a:ext cx="1224136" cy="2176241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488" y="5382287"/>
            <a:ext cx="960178" cy="9684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 Box 4"/>
          <p:cNvSpPr txBox="1">
            <a:spLocks noChangeArrowheads="1"/>
          </p:cNvSpPr>
          <p:nvPr/>
        </p:nvSpPr>
        <p:spPr bwMode="auto">
          <a:xfrm>
            <a:off x="2154505" y="903579"/>
            <a:ext cx="70544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ICT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산업에 새로운 가치를 제공하기 위하여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전폭적인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투자와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3C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키워드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연계 지속가능한 사업을 발굴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△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서비스플랫폼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△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△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서비스인에이블러 등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가지 영역으로 주요사업을 진행하고 있습니다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2.4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주요사업</a:t>
            </a:r>
          </a:p>
        </p:txBody>
      </p:sp>
    </p:spTree>
    <p:extLst>
      <p:ext uri="{BB962C8B-B14F-4D97-AF65-F5344CB8AC3E}">
        <p14:creationId xmlns:p14="http://schemas.microsoft.com/office/powerpoint/2010/main" val="366642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오각형 1"/>
          <p:cNvSpPr/>
          <p:nvPr/>
        </p:nvSpPr>
        <p:spPr>
          <a:xfrm>
            <a:off x="2434232" y="1927874"/>
            <a:ext cx="6647291" cy="324072"/>
          </a:xfrm>
          <a:prstGeom prst="homePlate">
            <a:avLst>
              <a:gd name="adj" fmla="val 40186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589948" y="1549910"/>
            <a:ext cx="1080000" cy="1080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~2015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5124286" y="1549910"/>
            <a:ext cx="1080000" cy="10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~2012</a:t>
            </a:r>
            <a:endParaRPr lang="en-US" altLang="ko-KR" sz="1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TextBox 56"/>
          <p:cNvSpPr txBox="1"/>
          <p:nvPr/>
        </p:nvSpPr>
        <p:spPr>
          <a:xfrm>
            <a:off x="6963518" y="2938764"/>
            <a:ext cx="232861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KT NFV Open lab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관리시스템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평창올림픽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IoT/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실증사업 증강현실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(AR)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기업형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IR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기업정보 연동시스템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SK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텔레콤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픽스캠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하나저축은행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스마트뱅킹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구축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이통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 통합스토어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(One Store)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기업형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제어관리 시스템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신용정보조회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Pilot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개발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B </a:t>
            </a:r>
            <a:r>
              <a:rPr lang="en-US" altLang="ko-KR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tv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PoC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</a:p>
        </p:txBody>
      </p:sp>
      <p:sp>
        <p:nvSpPr>
          <p:cNvPr id="28" name="타원 27"/>
          <p:cNvSpPr/>
          <p:nvPr/>
        </p:nvSpPr>
        <p:spPr>
          <a:xfrm>
            <a:off x="2623033" y="1549910"/>
            <a:ext cx="1080000" cy="1080000"/>
          </a:xfrm>
          <a:prstGeom prst="ellipse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~2007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56"/>
          <p:cNvSpPr txBox="1"/>
          <p:nvPr/>
        </p:nvSpPr>
        <p:spPr>
          <a:xfrm>
            <a:off x="4448945" y="6025908"/>
            <a:ext cx="203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라이브플랫폼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국책과제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건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지경부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중기청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컨텐츠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스토리지 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TextBox 57"/>
          <p:cNvSpPr txBox="1"/>
          <p:nvPr/>
        </p:nvSpPr>
        <p:spPr>
          <a:xfrm>
            <a:off x="4451805" y="5745475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2012</a:t>
            </a:r>
          </a:p>
        </p:txBody>
      </p:sp>
      <p:sp>
        <p:nvSpPr>
          <p:cNvPr id="31" name="TextBox 56"/>
          <p:cNvSpPr txBox="1"/>
          <p:nvPr/>
        </p:nvSpPr>
        <p:spPr>
          <a:xfrm>
            <a:off x="4451807" y="4555037"/>
            <a:ext cx="221344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개인화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추천엔진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Live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제일기획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갤럭시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-S4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S-Health App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미래융합시범서비스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/KISA)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</a:t>
            </a:r>
            <a:r>
              <a:rPr lang="ko-KR" altLang="en-US" sz="700" b="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빅데이터플랫폼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인프라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/DB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설계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싱가포르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SFC)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WAP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Line 81"/>
          <p:cNvSpPr>
            <a:spLocks noChangeShapeType="1"/>
          </p:cNvSpPr>
          <p:nvPr/>
        </p:nvSpPr>
        <p:spPr bwMode="auto">
          <a:xfrm>
            <a:off x="4451804" y="6018223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TextBox 57"/>
          <p:cNvSpPr txBox="1"/>
          <p:nvPr/>
        </p:nvSpPr>
        <p:spPr>
          <a:xfrm>
            <a:off x="4451807" y="4282287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2013</a:t>
            </a:r>
          </a:p>
        </p:txBody>
      </p:sp>
      <p:sp>
        <p:nvSpPr>
          <p:cNvPr id="35" name="Line 81"/>
          <p:cNvSpPr>
            <a:spLocks noChangeShapeType="1"/>
          </p:cNvSpPr>
          <p:nvPr/>
        </p:nvSpPr>
        <p:spPr bwMode="auto">
          <a:xfrm>
            <a:off x="4451805" y="4552888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57"/>
          <p:cNvSpPr txBox="1"/>
          <p:nvPr/>
        </p:nvSpPr>
        <p:spPr>
          <a:xfrm>
            <a:off x="6963519" y="2666016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2016</a:t>
            </a:r>
          </a:p>
        </p:txBody>
      </p:sp>
      <p:sp>
        <p:nvSpPr>
          <p:cNvPr id="37" name="Line 81"/>
          <p:cNvSpPr>
            <a:spLocks noChangeShapeType="1"/>
          </p:cNvSpPr>
          <p:nvPr/>
        </p:nvSpPr>
        <p:spPr bwMode="auto">
          <a:xfrm>
            <a:off x="6963518" y="2938764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TextBox 57"/>
          <p:cNvSpPr txBox="1"/>
          <p:nvPr/>
        </p:nvSpPr>
        <p:spPr>
          <a:xfrm>
            <a:off x="2352815" y="4116211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2010</a:t>
            </a:r>
          </a:p>
        </p:txBody>
      </p:sp>
      <p:sp>
        <p:nvSpPr>
          <p:cNvPr id="41" name="Line 81"/>
          <p:cNvSpPr>
            <a:spLocks noChangeShapeType="1"/>
          </p:cNvSpPr>
          <p:nvPr/>
        </p:nvSpPr>
        <p:spPr bwMode="auto">
          <a:xfrm>
            <a:off x="2352812" y="4388959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57"/>
          <p:cNvSpPr txBox="1"/>
          <p:nvPr/>
        </p:nvSpPr>
        <p:spPr>
          <a:xfrm>
            <a:off x="2352817" y="2899837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2011</a:t>
            </a:r>
          </a:p>
        </p:txBody>
      </p:sp>
      <p:sp>
        <p:nvSpPr>
          <p:cNvPr id="43" name="Line 81"/>
          <p:cNvSpPr>
            <a:spLocks noChangeShapeType="1"/>
          </p:cNvSpPr>
          <p:nvPr/>
        </p:nvSpPr>
        <p:spPr bwMode="auto">
          <a:xfrm>
            <a:off x="2352814" y="3172585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TextBox 56"/>
          <p:cNvSpPr txBox="1"/>
          <p:nvPr/>
        </p:nvSpPr>
        <p:spPr>
          <a:xfrm>
            <a:off x="2352813" y="3186374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통합메타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T-store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글로벌포탈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/PA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이동통신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(KMI)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서비스개발 컨설팅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이노비즈기업인증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56"/>
          <p:cNvSpPr txBox="1"/>
          <p:nvPr/>
        </p:nvSpPr>
        <p:spPr>
          <a:xfrm>
            <a:off x="2352813" y="4407674"/>
            <a:ext cx="22888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구축 컨설팅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CMS/DFS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eMATE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모바일오피스 솔루션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트윗배틀 서비스 오픈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구축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56"/>
          <p:cNvSpPr txBox="1"/>
          <p:nvPr/>
        </p:nvSpPr>
        <p:spPr>
          <a:xfrm>
            <a:off x="2352813" y="5813642"/>
            <a:ext cx="22888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05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벤처기업인증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버진모바일 무선데이터포털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 SKT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개인미디어포털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TextBox 57"/>
          <p:cNvSpPr txBox="1"/>
          <p:nvPr/>
        </p:nvSpPr>
        <p:spPr>
          <a:xfrm>
            <a:off x="2352815" y="5540895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2009</a:t>
            </a:r>
          </a:p>
        </p:txBody>
      </p:sp>
      <p:sp>
        <p:nvSpPr>
          <p:cNvPr id="48" name="Line 81"/>
          <p:cNvSpPr>
            <a:spLocks noChangeShapeType="1"/>
          </p:cNvSpPr>
          <p:nvPr/>
        </p:nvSpPr>
        <p:spPr bwMode="auto">
          <a:xfrm>
            <a:off x="2352812" y="5813643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3" name="Text Box 4"/>
          <p:cNvSpPr txBox="1">
            <a:spLocks noChangeArrowheads="1"/>
          </p:cNvSpPr>
          <p:nvPr/>
        </p:nvSpPr>
        <p:spPr bwMode="auto">
          <a:xfrm>
            <a:off x="2154505" y="903580"/>
            <a:ext cx="70544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2007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설립이후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끊임없이 고객과 시장을 다각화하려는 노력과 미래지향적이고 지속 가능한 사업 발굴에 혼신의 노력을 기울여 왔습니다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6"/>
          <p:cNvSpPr txBox="1"/>
          <p:nvPr/>
        </p:nvSpPr>
        <p:spPr>
          <a:xfrm>
            <a:off x="4448999" y="2909661"/>
            <a:ext cx="232861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12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퀄컴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Drone,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영상플랫폼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 SKT LBS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안심서비스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09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이미지처리 가속시스템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08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전자영수증서비스연구용역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미래부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LG U+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맘카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홈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CCTV)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개발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SKP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CMS (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이북코믹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Hoppin, T-store)</a:t>
            </a: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삼성전자 챗온 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Live/Shop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7"/>
          <p:cNvSpPr txBox="1"/>
          <p:nvPr/>
        </p:nvSpPr>
        <p:spPr>
          <a:xfrm>
            <a:off x="4449001" y="2636913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2014</a:t>
            </a:r>
          </a:p>
        </p:txBody>
      </p:sp>
      <p:sp>
        <p:nvSpPr>
          <p:cNvPr id="57" name="Line 81"/>
          <p:cNvSpPr>
            <a:spLocks noChangeShapeType="1"/>
          </p:cNvSpPr>
          <p:nvPr/>
        </p:nvSpPr>
        <p:spPr bwMode="auto">
          <a:xfrm>
            <a:off x="4448998" y="2907604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TextBox 56"/>
          <p:cNvSpPr txBox="1"/>
          <p:nvPr/>
        </p:nvSpPr>
        <p:spPr>
          <a:xfrm>
            <a:off x="6963517" y="4973093"/>
            <a:ext cx="23286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07 LGU+ CCTV (KISA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보안 권고 표준안 작성 및 개발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06 T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위치공유 개발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고도화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 LGU+ CCTV/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영상플랫폼 스트리밍서버 고도화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LGU+ CCTV PC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뷰어 상용화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 LGU+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어린이집 대응 클라우드 녹화시스템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LGU+ M2M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위험물관리솔루션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정보화진흥원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CCTV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연동 통합플랫폼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 LG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전자 스마트</a:t>
            </a:r>
            <a:r>
              <a:rPr lang="en-US" altLang="ko-KR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TV </a:t>
            </a:r>
            <a:r>
              <a:rPr lang="ko-KR" altLang="en-US" sz="7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이미지처리 가속시스템</a:t>
            </a:r>
            <a:endParaRPr lang="en-US" altLang="ko-KR" sz="700" b="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63518" y="4700345"/>
            <a:ext cx="900363" cy="272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none" rtlCol="0" anchor="ctr">
            <a:noAutofit/>
          </a:bodyPr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l"/>
            <a:r>
              <a:rPr lang="en-US" altLang="ko-KR" sz="1000" b="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2015</a:t>
            </a:r>
          </a:p>
        </p:txBody>
      </p:sp>
      <p:sp>
        <p:nvSpPr>
          <p:cNvPr id="59" name="Line 81"/>
          <p:cNvSpPr>
            <a:spLocks noChangeShapeType="1"/>
          </p:cNvSpPr>
          <p:nvPr/>
        </p:nvSpPr>
        <p:spPr bwMode="auto">
          <a:xfrm>
            <a:off x="6963517" y="4973092"/>
            <a:ext cx="1260000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2.5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회사 연혁</a:t>
            </a:r>
          </a:p>
        </p:txBody>
      </p:sp>
    </p:spTree>
    <p:extLst>
      <p:ext uri="{BB962C8B-B14F-4D97-AF65-F5344CB8AC3E}">
        <p14:creationId xmlns:p14="http://schemas.microsoft.com/office/powerpoint/2010/main" val="21435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21"/>
          <p:cNvSpPr/>
          <p:nvPr/>
        </p:nvSpPr>
        <p:spPr>
          <a:xfrm>
            <a:off x="2214946" y="3679875"/>
            <a:ext cx="7200159" cy="973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" name="타원 27"/>
          <p:cNvSpPr/>
          <p:nvPr/>
        </p:nvSpPr>
        <p:spPr>
          <a:xfrm>
            <a:off x="2936776" y="1235721"/>
            <a:ext cx="1627864" cy="1611375"/>
          </a:xfrm>
          <a:prstGeom prst="ellipse">
            <a:avLst/>
          </a:prstGeom>
          <a:solidFill>
            <a:srgbClr val="3A4564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b="1" kern="0" spc="-149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" name="모서리가 둥근 직사각형 31"/>
          <p:cNvSpPr/>
          <p:nvPr/>
        </p:nvSpPr>
        <p:spPr>
          <a:xfrm>
            <a:off x="2759412" y="3050735"/>
            <a:ext cx="1922642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spc="-12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상용 서비스 </a:t>
            </a:r>
            <a:r>
              <a:rPr lang="en-US" altLang="ko-KR" sz="1000" b="1" kern="0" spc="-12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+</a:t>
            </a:r>
            <a:r>
              <a:rPr lang="ko-KR" altLang="en-US" sz="1000" b="1" kern="0" spc="-12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안정적 운영</a:t>
            </a:r>
            <a:endParaRPr lang="en-US" altLang="ko-KR" sz="1000" b="1" kern="0" spc="-12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" name="모서리가 둥근 직사각형 35"/>
          <p:cNvSpPr/>
          <p:nvPr/>
        </p:nvSpPr>
        <p:spPr>
          <a:xfrm>
            <a:off x="6803394" y="3933057"/>
            <a:ext cx="1923000" cy="485180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심플하고 재미있는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UX</a:t>
            </a:r>
            <a:endParaRPr lang="ko-KR" altLang="en-US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2" name="직선 연결선 36"/>
          <p:cNvCxnSpPr/>
          <p:nvPr/>
        </p:nvCxnSpPr>
        <p:spPr>
          <a:xfrm>
            <a:off x="2214943" y="2005520"/>
            <a:ext cx="7200161" cy="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3" name="타원 43"/>
          <p:cNvSpPr/>
          <p:nvPr/>
        </p:nvSpPr>
        <p:spPr>
          <a:xfrm>
            <a:off x="4972084" y="1235721"/>
            <a:ext cx="1627864" cy="1611375"/>
          </a:xfrm>
          <a:prstGeom prst="ellipse">
            <a:avLst/>
          </a:prstGeom>
          <a:solidFill>
            <a:srgbClr val="4D93DF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b="1" kern="0" spc="-149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모서리가 둥근 직사각형 45"/>
          <p:cNvSpPr/>
          <p:nvPr/>
        </p:nvSpPr>
        <p:spPr>
          <a:xfrm>
            <a:off x="4886086" y="3050735"/>
            <a:ext cx="1794358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spc="-12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다양한  고객  및 단말  환경</a:t>
            </a:r>
          </a:p>
        </p:txBody>
      </p:sp>
      <p:sp>
        <p:nvSpPr>
          <p:cNvPr id="16" name="직사각형 46"/>
          <p:cNvSpPr/>
          <p:nvPr/>
        </p:nvSpPr>
        <p:spPr>
          <a:xfrm>
            <a:off x="3229920" y="148213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모바일 기반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서비스플랫폼</a:t>
            </a:r>
          </a:p>
        </p:txBody>
      </p:sp>
      <p:sp>
        <p:nvSpPr>
          <p:cNvPr id="17" name="타원 51"/>
          <p:cNvSpPr/>
          <p:nvPr/>
        </p:nvSpPr>
        <p:spPr>
          <a:xfrm>
            <a:off x="6947679" y="1235721"/>
            <a:ext cx="1627864" cy="1611375"/>
          </a:xfrm>
          <a:prstGeom prst="ellipse">
            <a:avLst/>
          </a:prstGeom>
          <a:solidFill>
            <a:srgbClr val="FF7C80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400" b="1" kern="0" spc="-149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92323" y="2010972"/>
            <a:ext cx="9925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Samsung ChatON</a:t>
            </a:r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LG</a:t>
            </a:r>
            <a:r>
              <a:rPr lang="ko-KR" altLang="en-US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전자 </a:t>
            </a:r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smartTV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Samsung Always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... </a:t>
            </a:r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</p:txBody>
      </p:sp>
      <p:sp>
        <p:nvSpPr>
          <p:cNvPr id="20" name="모서리가 둥근 직사각형 54"/>
          <p:cNvSpPr/>
          <p:nvPr/>
        </p:nvSpPr>
        <p:spPr>
          <a:xfrm>
            <a:off x="6803751" y="3050735"/>
            <a:ext cx="1922642" cy="300004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000" b="1" kern="0" spc="-12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사용자 경험 중심의 기획 </a:t>
            </a:r>
            <a:r>
              <a:rPr lang="en-US" altLang="ko-KR" sz="1000" b="1" kern="0" spc="-12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&amp; </a:t>
            </a:r>
            <a:r>
              <a:rPr lang="ko-KR" altLang="en-US" sz="1000" b="1" kern="0" spc="-120" dirty="0">
                <a:solidFill>
                  <a:srgbClr val="0C0C0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디자인</a:t>
            </a:r>
          </a:p>
        </p:txBody>
      </p:sp>
      <p:cxnSp>
        <p:nvCxnSpPr>
          <p:cNvPr id="21" name="직선 연결선 56"/>
          <p:cNvCxnSpPr/>
          <p:nvPr/>
        </p:nvCxnSpPr>
        <p:spPr>
          <a:xfrm>
            <a:off x="4776301" y="2005520"/>
            <a:ext cx="3777508" cy="430"/>
          </a:xfrm>
          <a:prstGeom prst="line">
            <a:avLst/>
          </a:prstGeom>
          <a:noFill/>
          <a:ln w="63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30" name="직각 삼각형 82"/>
          <p:cNvSpPr/>
          <p:nvPr/>
        </p:nvSpPr>
        <p:spPr>
          <a:xfrm rot="10800000" flipH="1">
            <a:off x="2214305" y="3679873"/>
            <a:ext cx="332427" cy="32906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1" name="직각 삼각형 83"/>
          <p:cNvSpPr/>
          <p:nvPr/>
        </p:nvSpPr>
        <p:spPr>
          <a:xfrm flipH="1">
            <a:off x="9082679" y="4324076"/>
            <a:ext cx="332427" cy="329060"/>
          </a:xfrm>
          <a:prstGeom prst="rtTriangle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2" name="직사각형 28"/>
          <p:cNvSpPr/>
          <p:nvPr/>
        </p:nvSpPr>
        <p:spPr>
          <a:xfrm>
            <a:off x="5282022" y="1482139"/>
            <a:ext cx="1050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스마트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 latinLnBrk="0"/>
            <a:r>
              <a:rPr lang="ko-KR" altLang="en-US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어플리케이션</a:t>
            </a:r>
            <a:endParaRPr lang="en-US" altLang="ko-KR" sz="1200" b="1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4" name="모서리가 둥근 직사각형 35"/>
          <p:cNvSpPr/>
          <p:nvPr/>
        </p:nvSpPr>
        <p:spPr>
          <a:xfrm>
            <a:off x="4894734" y="3933057"/>
            <a:ext cx="1785708" cy="485180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다양한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VOC/</a:t>
            </a: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니즈 수렴</a:t>
            </a:r>
            <a:endParaRPr lang="en-US" altLang="ko-KR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강력한 예외처리</a:t>
            </a:r>
          </a:p>
        </p:txBody>
      </p:sp>
      <p:sp>
        <p:nvSpPr>
          <p:cNvPr id="35" name="모서리가 둥근 직사각형 35"/>
          <p:cNvSpPr/>
          <p:nvPr/>
        </p:nvSpPr>
        <p:spPr>
          <a:xfrm>
            <a:off x="2759413" y="3933057"/>
            <a:ext cx="1922642" cy="485180"/>
          </a:xfrm>
          <a:prstGeom prst="round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고가용성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(24/7)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안정적 서비스 </a:t>
            </a:r>
            <a:r>
              <a:rPr lang="en-US" altLang="ko-KR" sz="1050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(Robust)</a:t>
            </a:r>
            <a:endParaRPr lang="ko-KR" altLang="en-US" sz="1050" kern="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36" name="직선 연결선 2"/>
          <p:cNvCxnSpPr/>
          <p:nvPr/>
        </p:nvCxnSpPr>
        <p:spPr>
          <a:xfrm>
            <a:off x="3720733" y="3350740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7" name="직선 연결선 51"/>
          <p:cNvCxnSpPr/>
          <p:nvPr/>
        </p:nvCxnSpPr>
        <p:spPr>
          <a:xfrm>
            <a:off x="5771206" y="3350740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cxnSp>
        <p:nvCxnSpPr>
          <p:cNvPr id="38" name="직선 연결선 52"/>
          <p:cNvCxnSpPr/>
          <p:nvPr/>
        </p:nvCxnSpPr>
        <p:spPr>
          <a:xfrm>
            <a:off x="7722819" y="3350740"/>
            <a:ext cx="0" cy="40231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</p:cxnSp>
      <p:sp>
        <p:nvSpPr>
          <p:cNvPr id="40" name="직사각형 28"/>
          <p:cNvSpPr/>
          <p:nvPr/>
        </p:nvSpPr>
        <p:spPr>
          <a:xfrm>
            <a:off x="7457476" y="1494525"/>
            <a:ext cx="6062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12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UI/UX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53171" y="2011958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SKT T</a:t>
            </a:r>
            <a:r>
              <a:rPr lang="ko-KR" altLang="en-US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위치공유</a:t>
            </a:r>
            <a:endParaRPr lang="en-US" altLang="ko-KR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Samsung S-health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SKT </a:t>
            </a:r>
            <a:r>
              <a:rPr lang="ko-KR" altLang="en-US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개인비서</a:t>
            </a:r>
            <a:endParaRPr lang="en-US" altLang="ko-KR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LGU+ </a:t>
            </a:r>
            <a:r>
              <a:rPr lang="ko-KR" altLang="en-US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맘카</a:t>
            </a:r>
            <a:endParaRPr lang="en-US" altLang="ko-KR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...</a:t>
            </a: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264097" y="20041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Samsung ChatON</a:t>
            </a:r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SKT hoppin</a:t>
            </a:r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SKT T-store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SKT Pixcam</a:t>
            </a:r>
          </a:p>
          <a:p>
            <a:pPr algn="ctr" latinLnBrk="0"/>
            <a:r>
              <a:rPr lang="en-US" altLang="ko-KR" sz="900" kern="0" dirty="0">
                <a:solidFill>
                  <a:prstClr val="white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/>
                <a:sym typeface="Arial"/>
              </a:rPr>
              <a:t>...</a:t>
            </a:r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  <a:p>
            <a:pPr algn="ctr" latinLnBrk="0"/>
            <a:endParaRPr lang="ko-KR" altLang="en-US" sz="900" kern="0" dirty="0">
              <a:solidFill>
                <a:prstClr val="white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/>
              <a:sym typeface="Arial"/>
            </a:endParaRPr>
          </a:p>
        </p:txBody>
      </p:sp>
      <p:pic>
        <p:nvPicPr>
          <p:cNvPr id="3074" name="Picture 2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151" y="4803296"/>
            <a:ext cx="837771" cy="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t-store png에 대한 이미지 검색결과"/>
          <p:cNvSpPr>
            <a:spLocks noChangeAspect="1" noChangeArrowheads="1"/>
          </p:cNvSpPr>
          <p:nvPr/>
        </p:nvSpPr>
        <p:spPr bwMode="auto">
          <a:xfrm>
            <a:off x="3762376" y="223837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8" name="Picture 6" descr="t-store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03" y="4792239"/>
            <a:ext cx="510286" cy="51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tOn p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279" y="4736802"/>
            <a:ext cx="597118" cy="59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-cloud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169" y="5441626"/>
            <a:ext cx="775991" cy="59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맘카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20" y="4757668"/>
            <a:ext cx="603553" cy="54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08" y="4801132"/>
            <a:ext cx="673404" cy="74720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6"/>
          <a:stretch/>
        </p:blipFill>
        <p:spPr>
          <a:xfrm>
            <a:off x="4776367" y="5589686"/>
            <a:ext cx="1164846" cy="9080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86" name="Picture 14" descr="픽스캠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85" y="5305474"/>
            <a:ext cx="501165" cy="5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LG smart tv appstore png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777" y="4736803"/>
            <a:ext cx="808943" cy="85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lipboard png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013" y="5276153"/>
            <a:ext cx="733408" cy="76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2.6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유사 시스템 개발경험</a:t>
            </a:r>
          </a:p>
        </p:txBody>
      </p:sp>
    </p:spTree>
    <p:extLst>
      <p:ext uri="{BB962C8B-B14F-4D97-AF65-F5344CB8AC3E}">
        <p14:creationId xmlns:p14="http://schemas.microsoft.com/office/powerpoint/2010/main" val="417068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2.6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유사 시스템 개발경험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22" y="1479795"/>
            <a:ext cx="3457447" cy="2244308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90227"/>
              </p:ext>
            </p:extLst>
          </p:nvPr>
        </p:nvGraphicFramePr>
        <p:xfrm>
          <a:off x="2216266" y="1404418"/>
          <a:ext cx="7060738" cy="494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0369">
                  <a:extLst>
                    <a:ext uri="{9D8B030D-6E8A-4147-A177-3AD203B41FA5}">
                      <a16:colId xmlns:a16="http://schemas.microsoft.com/office/drawing/2014/main" val="735704003"/>
                    </a:ext>
                  </a:extLst>
                </a:gridCol>
                <a:gridCol w="3530369">
                  <a:extLst>
                    <a:ext uri="{9D8B030D-6E8A-4147-A177-3AD203B41FA5}">
                      <a16:colId xmlns:a16="http://schemas.microsoft.com/office/drawing/2014/main" val="3156733146"/>
                    </a:ext>
                  </a:extLst>
                </a:gridCol>
              </a:tblGrid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9714"/>
                  </a:ext>
                </a:extLst>
              </a:tr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449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741" y="1479794"/>
            <a:ext cx="3242695" cy="22443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022" y="3982576"/>
            <a:ext cx="3333069" cy="22769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9741" y="3982576"/>
            <a:ext cx="3242695" cy="22769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63533" y="1646890"/>
            <a:ext cx="1248889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모바일서비스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20" y="1453895"/>
            <a:ext cx="643315" cy="19299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13" y="1421614"/>
            <a:ext cx="561104" cy="24925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25" y="3889361"/>
            <a:ext cx="561104" cy="249253"/>
          </a:xfrm>
          <a:prstGeom prst="rect">
            <a:avLst/>
          </a:prstGeom>
        </p:spPr>
      </p:pic>
      <p:pic>
        <p:nvPicPr>
          <p:cNvPr id="50" name="Picture 12" descr="NIPA 로고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13" y="3918672"/>
            <a:ext cx="547239" cy="21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2" descr="kisa 로고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48" y="3918672"/>
            <a:ext cx="1050927" cy="2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86146" y="2001328"/>
            <a:ext cx="1850977" cy="129934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제일기획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 Health Buddy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SKT T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안심서비스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SKT QADE 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개인비서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KISA/NIPA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전자영수증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자체 메시징 서비스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(Mr, SAM) 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4" y="3351610"/>
            <a:ext cx="1535947" cy="10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2013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7624"/>
              </p:ext>
            </p:extLst>
          </p:nvPr>
        </p:nvGraphicFramePr>
        <p:xfrm>
          <a:off x="2216266" y="1404418"/>
          <a:ext cx="7060738" cy="494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0369">
                  <a:extLst>
                    <a:ext uri="{9D8B030D-6E8A-4147-A177-3AD203B41FA5}">
                      <a16:colId xmlns:a16="http://schemas.microsoft.com/office/drawing/2014/main" val="735704003"/>
                    </a:ext>
                  </a:extLst>
                </a:gridCol>
                <a:gridCol w="3530369">
                  <a:extLst>
                    <a:ext uri="{9D8B030D-6E8A-4147-A177-3AD203B41FA5}">
                      <a16:colId xmlns:a16="http://schemas.microsoft.com/office/drawing/2014/main" val="3156733146"/>
                    </a:ext>
                  </a:extLst>
                </a:gridCol>
              </a:tblGrid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9714"/>
                  </a:ext>
                </a:extLst>
              </a:tr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4495"/>
                  </a:ext>
                </a:extLst>
              </a:tr>
            </a:tbl>
          </a:graphicData>
        </a:graphic>
      </p:graphicFrame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2.6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유사 시스템 개발경험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3534" y="1646890"/>
            <a:ext cx="1149136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클라우드 관련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22" y="1479794"/>
            <a:ext cx="3333069" cy="2244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741" y="1546240"/>
            <a:ext cx="3382611" cy="2177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740" y="3982576"/>
            <a:ext cx="3382611" cy="22769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8022" y="3889362"/>
            <a:ext cx="3427507" cy="23701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13" y="1479794"/>
            <a:ext cx="373404" cy="167096"/>
          </a:xfrm>
          <a:prstGeom prst="rect">
            <a:avLst/>
          </a:prstGeom>
        </p:spPr>
      </p:pic>
      <p:pic>
        <p:nvPicPr>
          <p:cNvPr id="26" name="Picture 4" descr="중기청 로고 png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77" y="1431678"/>
            <a:ext cx="693674" cy="21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미래창조과학부 로고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93" y="3772052"/>
            <a:ext cx="392236" cy="31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86146" y="2001328"/>
            <a:ext cx="1850977" cy="1053121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삼성전자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S-Cloud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중기청 클라우드 관리시스템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미래부 클라우드 미디어스트리밍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클라우드 뮤직플레이어</a:t>
            </a:r>
          </a:p>
        </p:txBody>
      </p:sp>
    </p:spTree>
    <p:extLst>
      <p:ext uri="{BB962C8B-B14F-4D97-AF65-F5344CB8AC3E}">
        <p14:creationId xmlns:p14="http://schemas.microsoft.com/office/powerpoint/2010/main" val="15421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691903"/>
              </p:ext>
            </p:extLst>
          </p:nvPr>
        </p:nvGraphicFramePr>
        <p:xfrm>
          <a:off x="2216266" y="1404418"/>
          <a:ext cx="7060738" cy="494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0369">
                  <a:extLst>
                    <a:ext uri="{9D8B030D-6E8A-4147-A177-3AD203B41FA5}">
                      <a16:colId xmlns:a16="http://schemas.microsoft.com/office/drawing/2014/main" val="735704003"/>
                    </a:ext>
                  </a:extLst>
                </a:gridCol>
                <a:gridCol w="3530369">
                  <a:extLst>
                    <a:ext uri="{9D8B030D-6E8A-4147-A177-3AD203B41FA5}">
                      <a16:colId xmlns:a16="http://schemas.microsoft.com/office/drawing/2014/main" val="3156733146"/>
                    </a:ext>
                  </a:extLst>
                </a:gridCol>
              </a:tblGrid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9714"/>
                  </a:ext>
                </a:extLst>
              </a:tr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4495"/>
                  </a:ext>
                </a:extLst>
              </a:tr>
            </a:tbl>
          </a:graphicData>
        </a:graphic>
      </p:graphicFrame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2.6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유사 시스템 개발경험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3533" y="1646890"/>
            <a:ext cx="1578165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홈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CCTV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IoT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022" y="1453894"/>
            <a:ext cx="3407151" cy="23422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221" y="1453893"/>
            <a:ext cx="3399354" cy="23422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022" y="3933802"/>
            <a:ext cx="3407151" cy="232568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221" y="3933802"/>
            <a:ext cx="3399354" cy="232568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98" y="3933802"/>
            <a:ext cx="490177" cy="1580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41" y="1453892"/>
            <a:ext cx="490177" cy="192997"/>
          </a:xfrm>
          <a:prstGeom prst="rect">
            <a:avLst/>
          </a:prstGeom>
        </p:spPr>
      </p:pic>
      <p:pic>
        <p:nvPicPr>
          <p:cNvPr id="24" name="Picture 2" descr="한화테크윈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39" y="3933802"/>
            <a:ext cx="835346" cy="20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티브로드 png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405" y="1453892"/>
            <a:ext cx="685800" cy="16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246" y="1453892"/>
            <a:ext cx="490177" cy="19299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82" y="3412134"/>
            <a:ext cx="384010" cy="38401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86146" y="2001328"/>
            <a:ext cx="1825446" cy="2038006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LGU+ CCTV/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영상플랫폼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홈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맘카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LTE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블랙박스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LTE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생방송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LTE drone 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퀄컴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LGU+ CCTV PC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뷰어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한화테크윈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CCTV P2P Agent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LGU+ M2M/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역제어시스템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위험물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76" y="3412134"/>
            <a:ext cx="384010" cy="3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216266" y="1404418"/>
          <a:ext cx="7060738" cy="4948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30369">
                  <a:extLst>
                    <a:ext uri="{9D8B030D-6E8A-4147-A177-3AD203B41FA5}">
                      <a16:colId xmlns:a16="http://schemas.microsoft.com/office/drawing/2014/main" val="735704003"/>
                    </a:ext>
                  </a:extLst>
                </a:gridCol>
                <a:gridCol w="3530369">
                  <a:extLst>
                    <a:ext uri="{9D8B030D-6E8A-4147-A177-3AD203B41FA5}">
                      <a16:colId xmlns:a16="http://schemas.microsoft.com/office/drawing/2014/main" val="3156733146"/>
                    </a:ext>
                  </a:extLst>
                </a:gridCol>
              </a:tblGrid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9714"/>
                  </a:ext>
                </a:extLst>
              </a:tr>
              <a:tr h="24741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14495"/>
                  </a:ext>
                </a:extLst>
              </a:tr>
            </a:tbl>
          </a:graphicData>
        </a:graphic>
      </p:graphicFrame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2.6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유사 시스템 개발경험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63533" y="1646890"/>
            <a:ext cx="1578165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 서비스 플랫폼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6146" y="2001328"/>
            <a:ext cx="1887202" cy="253044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삼성전자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ChatON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라이브플랫폼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다양한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CP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콘텐츠의 제공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다국어지원 및 콘텐츠 승인절차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컨텐츠 변환 및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CDN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연동 등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컨텐츠 유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무료판매 포함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삼성전자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Always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추천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SKP CMS (T-store &amp; Hoppin)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SKT Pixcam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LG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전자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스마트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TV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이미지가속서버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삼성전자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OMP(Open Market Place)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024" y="3913540"/>
            <a:ext cx="3434399" cy="23459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022" y="1485877"/>
            <a:ext cx="3427618" cy="23102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827" y="1485877"/>
            <a:ext cx="3382595" cy="23120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181" y="3913540"/>
            <a:ext cx="3437571" cy="23459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3898249"/>
            <a:ext cx="485940" cy="2282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13" y="1479794"/>
            <a:ext cx="373404" cy="16709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233" y="1479794"/>
            <a:ext cx="373404" cy="16709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074" y="3959827"/>
            <a:ext cx="502858" cy="1666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865" y="4539088"/>
            <a:ext cx="1562330" cy="1180795"/>
          </a:xfrm>
          <a:prstGeom prst="rect">
            <a:avLst/>
          </a:prstGeom>
        </p:spPr>
      </p:pic>
      <p:pic>
        <p:nvPicPr>
          <p:cNvPr id="33" name="Picture 8" descr="ChatOn png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541" y="3383015"/>
            <a:ext cx="422020" cy="4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425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2000">
              <a:schemeClr val="bg1"/>
            </a:gs>
            <a:gs pos="52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2476" y="2057402"/>
            <a:ext cx="3238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1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시스템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840967" y="1826518"/>
            <a:ext cx="484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2477" y="1006615"/>
            <a:ext cx="4330767" cy="704463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나눔고딕" panose="020D0604000000000000" pitchFamily="50" charset="-127"/>
                <a:cs typeface="+mn-cs"/>
              </a:rPr>
              <a:t>3</a:t>
            </a:r>
            <a:endParaRPr kumimoji="0" lang="ko-KR" altLang="en-US" sz="3600" b="0" i="0" u="none" strike="noStrike" kern="1200" cap="none" spc="-16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5163" y="3777921"/>
            <a:ext cx="169309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목표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전략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범위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목표시스템 구성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 방안</a:t>
            </a:r>
          </a:p>
        </p:txBody>
      </p:sp>
    </p:spTree>
    <p:extLst>
      <p:ext uri="{BB962C8B-B14F-4D97-AF65-F5344CB8AC3E}">
        <p14:creationId xmlns:p14="http://schemas.microsoft.com/office/powerpoint/2010/main" val="25270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3.1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제안 목표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52748" y="1822580"/>
            <a:ext cx="7236755" cy="3117589"/>
            <a:chOff x="2518452" y="2410049"/>
            <a:chExt cx="4869095" cy="2037902"/>
          </a:xfrm>
        </p:grpSpPr>
        <p:sp>
          <p:nvSpPr>
            <p:cNvPr id="8" name="모서리가 둥근 직사각형 4"/>
            <p:cNvSpPr/>
            <p:nvPr/>
          </p:nvSpPr>
          <p:spPr>
            <a:xfrm>
              <a:off x="2518452" y="2410049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모서리가 둥근 직사각형 6"/>
            <p:cNvSpPr/>
            <p:nvPr/>
          </p:nvSpPr>
          <p:spPr>
            <a:xfrm>
              <a:off x="5043399" y="2410049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" name="모서리가 둥근 직사각형 7"/>
            <p:cNvSpPr/>
            <p:nvPr/>
          </p:nvSpPr>
          <p:spPr>
            <a:xfrm>
              <a:off x="2518452" y="3518381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1" name="모서리가 둥근 직사각형 8"/>
            <p:cNvSpPr/>
            <p:nvPr/>
          </p:nvSpPr>
          <p:spPr>
            <a:xfrm>
              <a:off x="5043399" y="3518381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4407422" y="2849951"/>
              <a:ext cx="1084192" cy="1084192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3" name="타원 12"/>
            <p:cNvSpPr/>
            <p:nvPr/>
          </p:nvSpPr>
          <p:spPr bwMode="auto">
            <a:xfrm>
              <a:off x="4533630" y="2976160"/>
              <a:ext cx="832977" cy="832977"/>
            </a:xfrm>
            <a:prstGeom prst="ellipse">
              <a:avLst/>
            </a:prstGeom>
            <a:solidFill>
              <a:schemeClr val="bg1"/>
            </a:solidFill>
            <a:ln w="2032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2553973" y="2471740"/>
              <a:ext cx="2277619" cy="876557"/>
              <a:chOff x="1381876" y="1711905"/>
              <a:chExt cx="2582432" cy="1157701"/>
            </a:xfrm>
          </p:grpSpPr>
          <p:sp>
            <p:nvSpPr>
              <p:cNvPr id="18" name="TextBox 62"/>
              <p:cNvSpPr txBox="1">
                <a:spLocks noChangeArrowheads="1"/>
              </p:cNvSpPr>
              <p:nvPr/>
            </p:nvSpPr>
            <p:spPr bwMode="auto">
              <a:xfrm>
                <a:off x="1411094" y="1711905"/>
                <a:ext cx="2338578" cy="2922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스토리지 엔진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/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서버 개발</a:t>
                </a:r>
                <a:endParaRPr kumimoji="0"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19" name="TextBox 14"/>
              <p:cNvSpPr txBox="1"/>
              <p:nvPr/>
            </p:nvSpPr>
            <p:spPr bwMode="auto">
              <a:xfrm>
                <a:off x="1381876" y="1992747"/>
                <a:ext cx="2582432" cy="876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en-US" altLang="ko-KR" sz="800" dirty="0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Arial" pitchFamily="34" charset="0"/>
                  </a:rPr>
                  <a:t>API + FS + Object manager + Post Processing + CMS</a:t>
                </a:r>
                <a:endParaRPr kumimoji="0" lang="en-US" altLang="ko-KR" sz="800" dirty="0">
                  <a:solidFill>
                    <a:srgbClr val="FFC000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itchFamily="34" charset="0"/>
                </a:endParaRP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800" dirty="0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Arial" pitchFamily="34" charset="0"/>
                  </a:rPr>
                  <a:t>FS = Gluster FS</a:t>
                </a:r>
                <a:endParaRPr lang="en-US" altLang="ko-KR" sz="800" dirty="0">
                  <a:solidFill>
                    <a:srgbClr val="FFC000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itchFamily="34" charset="0"/>
                </a:endParaRP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en-US" altLang="ko-KR" sz="800" dirty="0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Arial" pitchFamily="34" charset="0"/>
                  </a:rPr>
                  <a:t>Object manager = META/Share + User/Quota + DeDup</a:t>
                </a: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800" dirty="0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Arial" pitchFamily="34" charset="0"/>
                  </a:rPr>
                  <a:t>Post Processing =Thumbnail + Transcoding + Index</a:t>
                </a: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en-US" altLang="ko-KR" sz="800" dirty="0">
                    <a:solidFill>
                      <a:schemeClr val="bg1"/>
                    </a:solidFill>
                    <a:latin typeface="나눔고딕코딩" panose="020D0009000000000000" pitchFamily="49" charset="-127"/>
                    <a:ea typeface="나눔고딕코딩" panose="020D0009000000000000" pitchFamily="49" charset="-127"/>
                    <a:cs typeface="Arial" pitchFamily="34" charset="0"/>
                  </a:rPr>
                  <a:t>CMS = Contents + META + Product</a:t>
                </a:r>
                <a:endParaRPr kumimoji="0" lang="en-US" altLang="ko-KR" sz="800" dirty="0">
                  <a:solidFill>
                    <a:srgbClr val="FFC000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itchFamily="34" charset="0"/>
                </a:endParaRPr>
              </a:p>
            </p:txBody>
          </p:sp>
        </p:grpSp>
        <p:sp>
          <p:nvSpPr>
            <p:cNvPr id="15" name="TextBox 62"/>
            <p:cNvSpPr txBox="1">
              <a:spLocks noChangeArrowheads="1"/>
            </p:cNvSpPr>
            <p:nvPr/>
          </p:nvSpPr>
          <p:spPr bwMode="auto">
            <a:xfrm>
              <a:off x="5366607" y="2477914"/>
              <a:ext cx="1958634" cy="2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포털 페이지 및 관련 인프라</a:t>
              </a:r>
              <a:endParaRPr kumimoji="0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" name="TextBox 62"/>
            <p:cNvSpPr txBox="1">
              <a:spLocks noChangeArrowheads="1"/>
            </p:cNvSpPr>
            <p:nvPr/>
          </p:nvSpPr>
          <p:spPr bwMode="auto">
            <a:xfrm>
              <a:off x="2579742" y="3563511"/>
              <a:ext cx="1547636" cy="2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모바일 클라이언트</a:t>
              </a: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7" name="TextBox 62"/>
            <p:cNvSpPr txBox="1">
              <a:spLocks noChangeArrowheads="1"/>
            </p:cNvSpPr>
            <p:nvPr/>
          </p:nvSpPr>
          <p:spPr bwMode="auto">
            <a:xfrm>
              <a:off x="5777605" y="3569684"/>
              <a:ext cx="1547636" cy="221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0"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타 서비스 연동</a:t>
              </a:r>
              <a:endPara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5080992" y="2498477"/>
            <a:ext cx="1633060" cy="16300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1" name="Picture 2" descr="app, apps, mobile, 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639" y="2575606"/>
            <a:ext cx="904207" cy="9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4"/>
          <p:cNvSpPr txBox="1"/>
          <p:nvPr/>
        </p:nvSpPr>
        <p:spPr bwMode="auto">
          <a:xfrm>
            <a:off x="2305541" y="4027258"/>
            <a:ext cx="3144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Android 4.4(Kikat) higher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iOS 8.0 higher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타 서비스 연동관련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,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    {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해당 서비스 모듈 임베디드 또는 번들 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URL 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형태 연동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}</a:t>
            </a:r>
            <a:endParaRPr kumimoji="0" lang="en-US" altLang="ko-KR" sz="80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</p:txBody>
      </p:sp>
      <p:sp>
        <p:nvSpPr>
          <p:cNvPr id="24" name="TextBox 14"/>
          <p:cNvSpPr txBox="1"/>
          <p:nvPr/>
        </p:nvSpPr>
        <p:spPr bwMode="auto">
          <a:xfrm>
            <a:off x="5615700" y="2331311"/>
            <a:ext cx="3707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사용자 접근을 위한 </a:t>
            </a:r>
            <a:r>
              <a:rPr kumimoji="0"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{</a:t>
            </a:r>
            <a:r>
              <a:rPr kumimoji="0"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상품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|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서비스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} </a:t>
            </a:r>
            <a:r>
              <a:rPr kumimoji="0"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전시페이지</a:t>
            </a:r>
            <a:endParaRPr kumimoji="0" lang="en-US" altLang="ko-KR" sz="80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가입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, 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청약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, 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인증 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(+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멤버십 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| VIP 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혜택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)</a:t>
            </a:r>
            <a:r>
              <a:rPr kumimoji="0"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 </a:t>
            </a:r>
            <a:endParaRPr kumimoji="0" lang="en-US" altLang="ko-KR" sz="80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관리페이지 및 백오피스 서비스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(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통계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, </a:t>
            </a:r>
            <a:r>
              <a: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운영관리</a:t>
            </a:r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)</a:t>
            </a:r>
            <a:endParaRPr kumimoji="0" lang="en-US" altLang="ko-KR" sz="800" dirty="0"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273079" y="3486445"/>
            <a:ext cx="13595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uCloud </a:t>
            </a:r>
          </a:p>
          <a:p>
            <a:pPr algn="ctr"/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서비스</a:t>
            </a:r>
          </a:p>
        </p:txBody>
      </p:sp>
      <p:sp>
        <p:nvSpPr>
          <p:cNvPr id="30" name="TextBox 14"/>
          <p:cNvSpPr txBox="1"/>
          <p:nvPr/>
        </p:nvSpPr>
        <p:spPr bwMode="auto">
          <a:xfrm>
            <a:off x="5615699" y="4071009"/>
            <a:ext cx="3707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en-US" altLang="ko-KR" sz="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Authentication (SSO/One-Id)</a:t>
            </a: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Account/Billing</a:t>
            </a:r>
            <a:endParaRPr kumimoji="0" lang="en-US" altLang="ko-KR" sz="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800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itchFamily="34" charset="0"/>
              </a:rPr>
              <a:t>Home IoT interworking</a:t>
            </a:r>
            <a:endParaRPr kumimoji="0" lang="en-US" altLang="ko-KR" sz="800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Arial" pitchFamily="34" charset="0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2154505" y="1285962"/>
            <a:ext cx="70544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시스템의 목표는 다음과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같습니다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4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3.2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전략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244436" y="4154176"/>
            <a:ext cx="7661564" cy="2248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3044148" y="3241945"/>
            <a:ext cx="1248469" cy="12585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45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solidFill>
                  <a:srgbClr val="44C1D5"/>
                </a:solidFill>
                <a:latin typeface="+mn-ea"/>
                <a:cs typeface="Arial" pitchFamily="34" charset="0"/>
              </a:rPr>
              <a:t>분석</a:t>
            </a:r>
            <a:endParaRPr lang="en-US" altLang="ko-KR" sz="1600" b="1" dirty="0">
              <a:solidFill>
                <a:srgbClr val="44C1D5"/>
              </a:solidFill>
              <a:latin typeface="+mn-ea"/>
              <a:cs typeface="Arial" pitchFamily="34" charset="0"/>
            </a:endParaRPr>
          </a:p>
        </p:txBody>
      </p:sp>
      <p:sp>
        <p:nvSpPr>
          <p:cNvPr id="54" name="모서리가 둥근 직사각형 31"/>
          <p:cNvSpPr/>
          <p:nvPr/>
        </p:nvSpPr>
        <p:spPr>
          <a:xfrm>
            <a:off x="2553060" y="1978431"/>
            <a:ext cx="2965443" cy="72736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-150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도입비용 少</a:t>
            </a:r>
            <a:endParaRPr kumimoji="0" lang="en-US" altLang="ko-KR" sz="1600" b="1" i="0" u="none" strike="noStrike" kern="0" cap="none" spc="-150" normalizeH="0" baseline="0" noProof="0" dirty="0"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spc="-1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빠른 개발 및 구축</a:t>
            </a:r>
            <a:endParaRPr kumimoji="0" lang="en-US" altLang="ko-KR" sz="1600" b="1" i="0" u="none" strike="noStrike" kern="0" cap="none" spc="-150" normalizeH="0" baseline="0" noProof="0" dirty="0"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sp>
        <p:nvSpPr>
          <p:cNvPr id="55" name="모서리가 둥근 직사각형 45"/>
          <p:cNvSpPr/>
          <p:nvPr/>
        </p:nvSpPr>
        <p:spPr>
          <a:xfrm>
            <a:off x="6586105" y="1978431"/>
            <a:ext cx="2965443" cy="732227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solidFill>
              <a:srgbClr val="0C0C0C">
                <a:lumMod val="75000"/>
                <a:lumOff val="2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kern="0" spc="-1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고가용성 및</a:t>
            </a:r>
            <a:endParaRPr lang="en-US" altLang="ko-KR" sz="1600" b="1" kern="0" spc="-15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-150" normalizeH="0" baseline="0" noProof="0" dirty="0"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  <a:sym typeface="Arial"/>
              </a:rPr>
              <a:t>고신뢰성 시스템</a:t>
            </a:r>
            <a:endParaRPr kumimoji="0" lang="en-US" altLang="ko-KR" sz="1600" b="1" i="0" u="none" strike="noStrike" kern="0" cap="none" spc="-150" normalizeH="0" baseline="0" noProof="0" dirty="0"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Arial"/>
            </a:endParaRPr>
          </a:p>
        </p:txBody>
      </p:sp>
      <p:pic>
        <p:nvPicPr>
          <p:cNvPr id="56" name="Picture 2" descr="plus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081" y="2026315"/>
            <a:ext cx="547815" cy="5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Freeform 10"/>
          <p:cNvSpPr>
            <a:spLocks/>
          </p:cNvSpPr>
          <p:nvPr/>
        </p:nvSpPr>
        <p:spPr bwMode="auto">
          <a:xfrm>
            <a:off x="2553060" y="2948004"/>
            <a:ext cx="6998488" cy="438878"/>
          </a:xfrm>
          <a:custGeom>
            <a:avLst/>
            <a:gdLst/>
            <a:ahLst/>
            <a:cxnLst>
              <a:cxn ang="0">
                <a:pos x="2476" y="0"/>
              </a:cxn>
              <a:cxn ang="0">
                <a:pos x="1238" y="0"/>
              </a:cxn>
              <a:cxn ang="0">
                <a:pos x="1238" y="0"/>
              </a:cxn>
              <a:cxn ang="0">
                <a:pos x="1238" y="0"/>
              </a:cxn>
              <a:cxn ang="0">
                <a:pos x="0" y="0"/>
              </a:cxn>
              <a:cxn ang="0">
                <a:pos x="0" y="0"/>
              </a:cxn>
              <a:cxn ang="0">
                <a:pos x="26" y="6"/>
              </a:cxn>
              <a:cxn ang="0">
                <a:pos x="56" y="14"/>
              </a:cxn>
              <a:cxn ang="0">
                <a:pos x="98" y="26"/>
              </a:cxn>
              <a:cxn ang="0">
                <a:pos x="146" y="42"/>
              </a:cxn>
              <a:cxn ang="0">
                <a:pos x="202" y="62"/>
              </a:cxn>
              <a:cxn ang="0">
                <a:pos x="264" y="88"/>
              </a:cxn>
              <a:cxn ang="0">
                <a:pos x="332" y="118"/>
              </a:cxn>
              <a:cxn ang="0">
                <a:pos x="402" y="154"/>
              </a:cxn>
              <a:cxn ang="0">
                <a:pos x="472" y="196"/>
              </a:cxn>
              <a:cxn ang="0">
                <a:pos x="508" y="220"/>
              </a:cxn>
              <a:cxn ang="0">
                <a:pos x="544" y="244"/>
              </a:cxn>
              <a:cxn ang="0">
                <a:pos x="580" y="272"/>
              </a:cxn>
              <a:cxn ang="0">
                <a:pos x="616" y="300"/>
              </a:cxn>
              <a:cxn ang="0">
                <a:pos x="650" y="330"/>
              </a:cxn>
              <a:cxn ang="0">
                <a:pos x="684" y="360"/>
              </a:cxn>
              <a:cxn ang="0">
                <a:pos x="718" y="394"/>
              </a:cxn>
              <a:cxn ang="0">
                <a:pos x="750" y="430"/>
              </a:cxn>
              <a:cxn ang="0">
                <a:pos x="780" y="466"/>
              </a:cxn>
              <a:cxn ang="0">
                <a:pos x="810" y="506"/>
              </a:cxn>
              <a:cxn ang="0">
                <a:pos x="838" y="546"/>
              </a:cxn>
              <a:cxn ang="0">
                <a:pos x="864" y="590"/>
              </a:cxn>
              <a:cxn ang="0">
                <a:pos x="670" y="590"/>
              </a:cxn>
              <a:cxn ang="0">
                <a:pos x="1238" y="822"/>
              </a:cxn>
              <a:cxn ang="0">
                <a:pos x="1238" y="822"/>
              </a:cxn>
              <a:cxn ang="0">
                <a:pos x="1238" y="822"/>
              </a:cxn>
              <a:cxn ang="0">
                <a:pos x="1806" y="590"/>
              </a:cxn>
              <a:cxn ang="0">
                <a:pos x="1612" y="590"/>
              </a:cxn>
              <a:cxn ang="0">
                <a:pos x="1612" y="590"/>
              </a:cxn>
              <a:cxn ang="0">
                <a:pos x="1638" y="546"/>
              </a:cxn>
              <a:cxn ang="0">
                <a:pos x="1664" y="506"/>
              </a:cxn>
              <a:cxn ang="0">
                <a:pos x="1694" y="466"/>
              </a:cxn>
              <a:cxn ang="0">
                <a:pos x="1726" y="430"/>
              </a:cxn>
              <a:cxn ang="0">
                <a:pos x="1758" y="394"/>
              </a:cxn>
              <a:cxn ang="0">
                <a:pos x="1790" y="360"/>
              </a:cxn>
              <a:cxn ang="0">
                <a:pos x="1824" y="330"/>
              </a:cxn>
              <a:cxn ang="0">
                <a:pos x="1860" y="300"/>
              </a:cxn>
              <a:cxn ang="0">
                <a:pos x="1894" y="272"/>
              </a:cxn>
              <a:cxn ang="0">
                <a:pos x="1930" y="244"/>
              </a:cxn>
              <a:cxn ang="0">
                <a:pos x="1966" y="220"/>
              </a:cxn>
              <a:cxn ang="0">
                <a:pos x="2002" y="196"/>
              </a:cxn>
              <a:cxn ang="0">
                <a:pos x="2074" y="154"/>
              </a:cxn>
              <a:cxn ang="0">
                <a:pos x="2144" y="118"/>
              </a:cxn>
              <a:cxn ang="0">
                <a:pos x="2210" y="88"/>
              </a:cxn>
              <a:cxn ang="0">
                <a:pos x="2272" y="62"/>
              </a:cxn>
              <a:cxn ang="0">
                <a:pos x="2328" y="42"/>
              </a:cxn>
              <a:cxn ang="0">
                <a:pos x="2378" y="26"/>
              </a:cxn>
              <a:cxn ang="0">
                <a:pos x="2418" y="14"/>
              </a:cxn>
              <a:cxn ang="0">
                <a:pos x="2448" y="6"/>
              </a:cxn>
              <a:cxn ang="0">
                <a:pos x="2476" y="0"/>
              </a:cxn>
              <a:cxn ang="0">
                <a:pos x="2476" y="0"/>
              </a:cxn>
            </a:cxnLst>
            <a:rect l="0" t="0" r="r" b="b"/>
            <a:pathLst>
              <a:path w="2476" h="822">
                <a:moveTo>
                  <a:pt x="2476" y="0"/>
                </a:moveTo>
                <a:lnTo>
                  <a:pt x="1238" y="0"/>
                </a:lnTo>
                <a:lnTo>
                  <a:pt x="1238" y="0"/>
                </a:lnTo>
                <a:lnTo>
                  <a:pt x="1238" y="0"/>
                </a:lnTo>
                <a:lnTo>
                  <a:pt x="0" y="0"/>
                </a:lnTo>
                <a:lnTo>
                  <a:pt x="0" y="0"/>
                </a:lnTo>
                <a:lnTo>
                  <a:pt x="26" y="6"/>
                </a:lnTo>
                <a:lnTo>
                  <a:pt x="56" y="14"/>
                </a:lnTo>
                <a:lnTo>
                  <a:pt x="98" y="26"/>
                </a:lnTo>
                <a:lnTo>
                  <a:pt x="146" y="42"/>
                </a:lnTo>
                <a:lnTo>
                  <a:pt x="202" y="62"/>
                </a:lnTo>
                <a:lnTo>
                  <a:pt x="264" y="88"/>
                </a:lnTo>
                <a:lnTo>
                  <a:pt x="332" y="118"/>
                </a:lnTo>
                <a:lnTo>
                  <a:pt x="402" y="154"/>
                </a:lnTo>
                <a:lnTo>
                  <a:pt x="472" y="196"/>
                </a:lnTo>
                <a:lnTo>
                  <a:pt x="508" y="220"/>
                </a:lnTo>
                <a:lnTo>
                  <a:pt x="544" y="244"/>
                </a:lnTo>
                <a:lnTo>
                  <a:pt x="580" y="272"/>
                </a:lnTo>
                <a:lnTo>
                  <a:pt x="616" y="300"/>
                </a:lnTo>
                <a:lnTo>
                  <a:pt x="650" y="330"/>
                </a:lnTo>
                <a:lnTo>
                  <a:pt x="684" y="360"/>
                </a:lnTo>
                <a:lnTo>
                  <a:pt x="718" y="394"/>
                </a:lnTo>
                <a:lnTo>
                  <a:pt x="750" y="430"/>
                </a:lnTo>
                <a:lnTo>
                  <a:pt x="780" y="466"/>
                </a:lnTo>
                <a:lnTo>
                  <a:pt x="810" y="506"/>
                </a:lnTo>
                <a:lnTo>
                  <a:pt x="838" y="546"/>
                </a:lnTo>
                <a:lnTo>
                  <a:pt x="864" y="590"/>
                </a:lnTo>
                <a:lnTo>
                  <a:pt x="670" y="590"/>
                </a:lnTo>
                <a:lnTo>
                  <a:pt x="1238" y="822"/>
                </a:lnTo>
                <a:lnTo>
                  <a:pt x="1238" y="822"/>
                </a:lnTo>
                <a:lnTo>
                  <a:pt x="1238" y="822"/>
                </a:lnTo>
                <a:lnTo>
                  <a:pt x="1806" y="590"/>
                </a:lnTo>
                <a:lnTo>
                  <a:pt x="1612" y="590"/>
                </a:lnTo>
                <a:lnTo>
                  <a:pt x="1612" y="590"/>
                </a:lnTo>
                <a:lnTo>
                  <a:pt x="1638" y="546"/>
                </a:lnTo>
                <a:lnTo>
                  <a:pt x="1664" y="506"/>
                </a:lnTo>
                <a:lnTo>
                  <a:pt x="1694" y="466"/>
                </a:lnTo>
                <a:lnTo>
                  <a:pt x="1726" y="430"/>
                </a:lnTo>
                <a:lnTo>
                  <a:pt x="1758" y="394"/>
                </a:lnTo>
                <a:lnTo>
                  <a:pt x="1790" y="360"/>
                </a:lnTo>
                <a:lnTo>
                  <a:pt x="1824" y="330"/>
                </a:lnTo>
                <a:lnTo>
                  <a:pt x="1860" y="300"/>
                </a:lnTo>
                <a:lnTo>
                  <a:pt x="1894" y="272"/>
                </a:lnTo>
                <a:lnTo>
                  <a:pt x="1930" y="244"/>
                </a:lnTo>
                <a:lnTo>
                  <a:pt x="1966" y="220"/>
                </a:lnTo>
                <a:lnTo>
                  <a:pt x="2002" y="196"/>
                </a:lnTo>
                <a:lnTo>
                  <a:pt x="2074" y="154"/>
                </a:lnTo>
                <a:lnTo>
                  <a:pt x="2144" y="118"/>
                </a:lnTo>
                <a:lnTo>
                  <a:pt x="2210" y="88"/>
                </a:lnTo>
                <a:lnTo>
                  <a:pt x="2272" y="62"/>
                </a:lnTo>
                <a:lnTo>
                  <a:pt x="2328" y="42"/>
                </a:lnTo>
                <a:lnTo>
                  <a:pt x="2378" y="26"/>
                </a:lnTo>
                <a:lnTo>
                  <a:pt x="2418" y="14"/>
                </a:lnTo>
                <a:lnTo>
                  <a:pt x="2448" y="6"/>
                </a:lnTo>
                <a:lnTo>
                  <a:pt x="2476" y="0"/>
                </a:lnTo>
                <a:lnTo>
                  <a:pt x="2476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lt1"/>
              </a:solidFill>
              <a:latin typeface="+mn-ea"/>
              <a:sym typeface="Arial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7852112" y="3241945"/>
            <a:ext cx="1248469" cy="12585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45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" pitchFamily="34" charset="0"/>
              </a:rPr>
              <a:t>테스트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5446993" y="3241945"/>
            <a:ext cx="1248469" cy="1258597"/>
          </a:xfrm>
          <a:prstGeom prst="ellipse">
            <a:avLst/>
          </a:prstGeom>
          <a:solidFill>
            <a:schemeClr val="bg1"/>
          </a:solidFill>
          <a:ln w="57150">
            <a:solidFill>
              <a:srgbClr val="3A45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cs typeface="Arial" pitchFamily="34" charset="0"/>
              </a:rPr>
              <a:t>개발</a:t>
            </a:r>
            <a:endParaRPr lang="en-US" altLang="ko-KR" sz="16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60" name="Rectangle 133"/>
          <p:cNvSpPr/>
          <p:nvPr/>
        </p:nvSpPr>
        <p:spPr>
          <a:xfrm>
            <a:off x="2515514" y="4633518"/>
            <a:ext cx="2441621" cy="1179277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기존업체와의 협력을 통한 분석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기획</a:t>
            </a: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/ 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설계단계에서 충분한 검토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MSA 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고려한 시스템 아키텍처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 연동 인터페이스 규격 사전확보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1" name="Rectangle 133"/>
          <p:cNvSpPr/>
          <p:nvPr/>
        </p:nvSpPr>
        <p:spPr>
          <a:xfrm>
            <a:off x="4885525" y="4633518"/>
            <a:ext cx="2441621" cy="1403324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코드 재사용을 통한 개발 기간 단축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유사과제 개발 경험자 중심 팀 구성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협업 툴 사용으로 원활한 소통 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자동화를 통한 기술부채 최소화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62" name="Rectangle 133"/>
          <p:cNvSpPr/>
          <p:nvPr/>
        </p:nvSpPr>
        <p:spPr>
          <a:xfrm>
            <a:off x="7255535" y="4633518"/>
            <a:ext cx="2441621" cy="982869"/>
          </a:xfrm>
          <a:prstGeom prst="rect">
            <a:avLst/>
          </a:prstGeom>
          <a:noFill/>
          <a:ln w="381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t">
            <a:noAutofit/>
          </a:bodyPr>
          <a:lstStyle/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TDD 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 진행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CBT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를 통한 시험운용 및 피드백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171450" indent="-171450" algn="ctr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DevOps 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기반 개발 </a:t>
            </a:r>
            <a:r>
              <a:rPr lang="en-US" altLang="ko-KR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 </a:t>
            </a:r>
            <a:r>
              <a:rPr lang="ko-KR" altLang="en-US" sz="9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운영</a:t>
            </a:r>
            <a:endParaRPr lang="en-US" altLang="ko-KR" sz="9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154505" y="1285962"/>
            <a:ext cx="7054418" cy="296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시스템은 적은 비용으로 안정적 시스템의 조기도입을 위하여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같은 시스템 구축전략으로 접근합니다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87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E33E1-56E0-4667-9E41-91F21F78A385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64968" y="1585290"/>
            <a:ext cx="2725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개요</a:t>
            </a:r>
            <a:endParaRPr lang="en-US" altLang="ko-KR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제안사 소개</a:t>
            </a:r>
            <a:endParaRPr lang="en-US" altLang="ko-KR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</a:t>
            </a:r>
            <a:endParaRPr lang="en-US" altLang="ko-KR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2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b="1" spc="3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lang="en-US" altLang="ko-KR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448946" y="1556792"/>
            <a:ext cx="45719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81045" y="1346504"/>
            <a:ext cx="1416844" cy="9294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>
              <a:lnSpc>
                <a:spcPct val="200000"/>
              </a:lnSpc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3200" b="1" spc="300">
                <a:latin typeface="나눔고딕" panose="020D0604000000000000" pitchFamily="50" charset="-127"/>
                <a:ea typeface="나눔고딕" panose="020D0604000000000000" pitchFamily="50" charset="-127"/>
              </a:rPr>
              <a:t>목차</a:t>
            </a:r>
            <a:endParaRPr lang="en-US" altLang="ko-KR" sz="3200" b="1" spc="3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4125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3.3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범위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060789"/>
              </p:ext>
            </p:extLst>
          </p:nvPr>
        </p:nvGraphicFramePr>
        <p:xfrm>
          <a:off x="2186245" y="1920070"/>
          <a:ext cx="7498081" cy="4554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413">
                  <a:extLst>
                    <a:ext uri="{9D8B030D-6E8A-4147-A177-3AD203B41FA5}">
                      <a16:colId xmlns:a16="http://schemas.microsoft.com/office/drawing/2014/main" val="3231629030"/>
                    </a:ext>
                  </a:extLst>
                </a:gridCol>
                <a:gridCol w="1930023">
                  <a:extLst>
                    <a:ext uri="{9D8B030D-6E8A-4147-A177-3AD203B41FA5}">
                      <a16:colId xmlns:a16="http://schemas.microsoft.com/office/drawing/2014/main" val="1752268434"/>
                    </a:ext>
                  </a:extLst>
                </a:gridCol>
                <a:gridCol w="2676391">
                  <a:extLst>
                    <a:ext uri="{9D8B030D-6E8A-4147-A177-3AD203B41FA5}">
                      <a16:colId xmlns:a16="http://schemas.microsoft.com/office/drawing/2014/main" val="2317476715"/>
                    </a:ext>
                  </a:extLst>
                </a:gridCol>
                <a:gridCol w="430992">
                  <a:extLst>
                    <a:ext uri="{9D8B030D-6E8A-4147-A177-3AD203B41FA5}">
                      <a16:colId xmlns:a16="http://schemas.microsoft.com/office/drawing/2014/main" val="614460781"/>
                    </a:ext>
                  </a:extLst>
                </a:gridCol>
                <a:gridCol w="408512">
                  <a:extLst>
                    <a:ext uri="{9D8B030D-6E8A-4147-A177-3AD203B41FA5}">
                      <a16:colId xmlns:a16="http://schemas.microsoft.com/office/drawing/2014/main" val="60090668"/>
                    </a:ext>
                  </a:extLst>
                </a:gridCol>
                <a:gridCol w="430992">
                  <a:extLst>
                    <a:ext uri="{9D8B030D-6E8A-4147-A177-3AD203B41FA5}">
                      <a16:colId xmlns:a16="http://schemas.microsoft.com/office/drawing/2014/main" val="645159497"/>
                    </a:ext>
                  </a:extLst>
                </a:gridCol>
                <a:gridCol w="1353758">
                  <a:extLst>
                    <a:ext uri="{9D8B030D-6E8A-4147-A177-3AD203B41FA5}">
                      <a16:colId xmlns:a16="http://schemas.microsoft.com/office/drawing/2014/main" val="1647875097"/>
                    </a:ext>
                  </a:extLst>
                </a:gridCol>
              </a:tblGrid>
              <a:tr h="251446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기능요구사항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정의 </a:t>
                      </a:r>
                      <a:r>
                        <a:rPr lang="en-US" altLang="ko-KR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</a:t>
                      </a:r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세부내용 요약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동의여부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비고</a:t>
                      </a:r>
                      <a:endParaRPr lang="en-US" altLang="ko-KR" sz="8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ctr" latinLnBrk="1"/>
                      <a:r>
                        <a:rPr lang="en-US" altLang="ko-KR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유사 프로젝트</a:t>
                      </a:r>
                      <a:r>
                        <a:rPr lang="en-US" altLang="ko-KR" sz="8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965453"/>
                  </a:ext>
                </a:extLst>
              </a:tr>
              <a:tr h="41148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동의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비동의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불가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0109176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신규 저장 서비스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엔진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●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 S-Cloud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Openstack Swift/Nova VL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187444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client(iOS/Android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 S heath buddy </a:t>
                      </a:r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등 다수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29641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동영상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썸네일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VR,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검색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자동분류 등 기능적용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SEC ChatON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SKT CMS (hoppin/t-store)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209830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홈페이지 구축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KT NFV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Openlab</a:t>
                      </a:r>
                      <a:endParaRPr lang="en-US" altLang="ko-KR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latinLnBrk="1"/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아모레퍼시픽 과학재단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9544009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5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청약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인증 개발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멤버십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VIP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혜택포함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●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LGU+ </a:t>
                      </a:r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</a:t>
                      </a:r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CCTV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ChatON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CP portal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5003301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6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홈캠 등 사내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IoT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서비스 연동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정산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Rule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LGU+ </a:t>
                      </a:r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</a:t>
                      </a:r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CCTV/</a:t>
                      </a:r>
                      <a:r>
                        <a:rPr lang="ko-KR" altLang="en-US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영상플랫폼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22478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7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백오피스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통계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및 운영관리 툴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스토리지 관리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퍼지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휴먼 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ChatON CP/Admin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Portal</a:t>
                      </a:r>
                    </a:p>
                    <a:p>
                      <a:pPr algn="l" latinLnBrk="1"/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Always CP/Admin Portal</a:t>
                      </a:r>
                    </a:p>
                    <a:p>
                      <a:pPr algn="l" latinLnBrk="1"/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Hoppin/T-store PoC</a:t>
                      </a: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66518"/>
                  </a:ext>
                </a:extLst>
              </a:tr>
              <a:tr h="4732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8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유료상품 적용 및 기능개발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ChatON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SHOP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0737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469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3.4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목표 시스템 구성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3495155" y="3326411"/>
            <a:ext cx="3823894" cy="1680691"/>
          </a:xfrm>
          <a:prstGeom prst="rect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t"/>
          <a:lstStyle/>
          <a:p>
            <a:pPr algn="l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Platform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곱셈 기호 35"/>
          <p:cNvSpPr/>
          <p:nvPr/>
        </p:nvSpPr>
        <p:spPr bwMode="auto">
          <a:xfrm>
            <a:off x="5059476" y="4243151"/>
            <a:ext cx="660429" cy="641656"/>
          </a:xfrm>
          <a:prstGeom prst="mathMultiply">
            <a:avLst/>
          </a:prstGeom>
          <a:solidFill>
            <a:schemeClr val="bg1"/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995442" y="1654011"/>
            <a:ext cx="456260" cy="36368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vert270" rtlCol="0" anchor="ctr"/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Open Storage platform</a:t>
            </a:r>
            <a:endParaRPr lang="ko-KR" altLang="en-US" sz="800" b="1" dirty="0">
              <a:solidFill>
                <a:srgbClr val="0000FF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495155" y="1654010"/>
            <a:ext cx="5018861" cy="1606921"/>
          </a:xfrm>
          <a:prstGeom prst="rect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t"/>
          <a:lstStyle/>
          <a:p>
            <a:pPr algn="l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Service Platform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995442" y="5356335"/>
            <a:ext cx="5518574" cy="20547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External Storage Provider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3951415" y="2911695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Auth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16022" y="2911695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External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080629" y="2911695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Internal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3603789" y="3719300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509067" y="3719300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Meta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414345" y="3719300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Share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319622" y="3719300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Extra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603789" y="4199497"/>
            <a:ext cx="1759860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Event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407102" y="4199497"/>
            <a:ext cx="178158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Object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362503" y="3326411"/>
            <a:ext cx="1151513" cy="1964443"/>
          </a:xfrm>
          <a:prstGeom prst="rect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t"/>
          <a:lstStyle/>
          <a:p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Admin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7471136" y="3588337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Configuration</a:t>
            </a:r>
          </a:p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471136" y="3926658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3495155" y="5028928"/>
            <a:ext cx="3823894" cy="2619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rtlCol="0" anchor="ctr"/>
          <a:lstStyle/>
          <a:p>
            <a:pPr algn="ctr"/>
            <a:r>
              <a:rPr lang="en-US" altLang="ko-KR" sz="800" b="1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Convergence Platform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471136" y="4264978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KVS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7471136" y="4603299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GLD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7471136" y="4941620"/>
            <a:ext cx="869067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Convergence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3603789" y="4636040"/>
            <a:ext cx="1759860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 Process Manager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>
            <a:off x="4038322" y="3544683"/>
            <a:ext cx="2672380" cy="0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직선 화살표 연결선 28"/>
          <p:cNvCxnSpPr>
            <a:endCxn id="14" idx="0"/>
          </p:cNvCxnSpPr>
          <p:nvPr/>
        </p:nvCxnSpPr>
        <p:spPr bwMode="auto">
          <a:xfrm>
            <a:off x="4038322" y="3544683"/>
            <a:ext cx="0" cy="174617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직선 화살표 연결선 29"/>
          <p:cNvCxnSpPr/>
          <p:nvPr/>
        </p:nvCxnSpPr>
        <p:spPr bwMode="auto">
          <a:xfrm>
            <a:off x="4929116" y="3544683"/>
            <a:ext cx="0" cy="174617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>
            <a:off x="5819909" y="3544683"/>
            <a:ext cx="0" cy="174617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직선 화살표 연결선 31"/>
          <p:cNvCxnSpPr/>
          <p:nvPr/>
        </p:nvCxnSpPr>
        <p:spPr bwMode="auto">
          <a:xfrm>
            <a:off x="6710702" y="3544683"/>
            <a:ext cx="0" cy="174617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직선 연결선 32"/>
          <p:cNvCxnSpPr/>
          <p:nvPr/>
        </p:nvCxnSpPr>
        <p:spPr bwMode="auto">
          <a:xfrm>
            <a:off x="5450556" y="3108140"/>
            <a:ext cx="0" cy="436543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직선 연결선 33"/>
          <p:cNvCxnSpPr/>
          <p:nvPr/>
        </p:nvCxnSpPr>
        <p:spPr bwMode="auto">
          <a:xfrm>
            <a:off x="6515162" y="3108140"/>
            <a:ext cx="0" cy="436543"/>
          </a:xfrm>
          <a:prstGeom prst="line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꺾인 연결선 193"/>
          <p:cNvCxnSpPr>
            <a:stCxn id="11" idx="3"/>
            <a:endCxn id="12" idx="0"/>
          </p:cNvCxnSpPr>
          <p:nvPr/>
        </p:nvCxnSpPr>
        <p:spPr bwMode="auto">
          <a:xfrm flipV="1">
            <a:off x="4820482" y="2911695"/>
            <a:ext cx="630073" cy="98222"/>
          </a:xfrm>
          <a:prstGeom prst="bentConnector4">
            <a:avLst>
              <a:gd name="adj1" fmla="val 15517"/>
              <a:gd name="adj2" fmla="val 241095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195"/>
          <p:cNvCxnSpPr>
            <a:stCxn id="11" idx="3"/>
            <a:endCxn id="13" idx="0"/>
          </p:cNvCxnSpPr>
          <p:nvPr/>
        </p:nvCxnSpPr>
        <p:spPr bwMode="auto">
          <a:xfrm flipV="1">
            <a:off x="4820482" y="2911695"/>
            <a:ext cx="1694680" cy="98222"/>
          </a:xfrm>
          <a:prstGeom prst="bentConnector4">
            <a:avLst>
              <a:gd name="adj1" fmla="val 8236"/>
              <a:gd name="adj2" fmla="val 241095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hape 38"/>
          <p:cNvCxnSpPr>
            <a:stCxn id="15" idx="2"/>
            <a:endCxn id="19" idx="0"/>
          </p:cNvCxnSpPr>
          <p:nvPr/>
        </p:nvCxnSpPr>
        <p:spPr bwMode="auto">
          <a:xfrm rot="16200000" flipH="1">
            <a:off x="5511612" y="3413213"/>
            <a:ext cx="218271" cy="135429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hape 38"/>
          <p:cNvCxnSpPr>
            <a:stCxn id="16" idx="2"/>
            <a:endCxn id="19" idx="0"/>
          </p:cNvCxnSpPr>
          <p:nvPr/>
        </p:nvCxnSpPr>
        <p:spPr bwMode="auto">
          <a:xfrm rot="16200000" flipH="1">
            <a:off x="5964251" y="3865852"/>
            <a:ext cx="218271" cy="44901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hape 38"/>
          <p:cNvCxnSpPr>
            <a:stCxn id="17" idx="2"/>
            <a:endCxn id="19" idx="0"/>
          </p:cNvCxnSpPr>
          <p:nvPr/>
        </p:nvCxnSpPr>
        <p:spPr bwMode="auto">
          <a:xfrm rot="5400000">
            <a:off x="6416890" y="3862231"/>
            <a:ext cx="218271" cy="456260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화살표 연결선 42"/>
          <p:cNvCxnSpPr>
            <a:stCxn id="14" idx="2"/>
          </p:cNvCxnSpPr>
          <p:nvPr/>
        </p:nvCxnSpPr>
        <p:spPr bwMode="auto">
          <a:xfrm>
            <a:off x="4038322" y="3981225"/>
            <a:ext cx="0" cy="261926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아래쪽 화살표 48"/>
          <p:cNvSpPr/>
          <p:nvPr/>
        </p:nvSpPr>
        <p:spPr bwMode="auto">
          <a:xfrm>
            <a:off x="6167536" y="4985274"/>
            <a:ext cx="292452" cy="374881"/>
          </a:xfrm>
          <a:prstGeom prst="downArrow">
            <a:avLst/>
          </a:prstGeom>
          <a:solidFill>
            <a:schemeClr val="bg1"/>
          </a:solidFill>
          <a:ln w="285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5407102" y="4636040"/>
            <a:ext cx="1759860" cy="261926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Adaptor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46" name="직선 화살표 연결선 45"/>
          <p:cNvCxnSpPr/>
          <p:nvPr/>
        </p:nvCxnSpPr>
        <p:spPr bwMode="auto">
          <a:xfrm>
            <a:off x="3451702" y="2999004"/>
            <a:ext cx="499713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2154505" y="1285962"/>
            <a:ext cx="70544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시스템은 다음과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같이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스토리지 플랫폼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CMS +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전시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/admin PoC +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앱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구성됩니다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8665617" y="3627495"/>
            <a:ext cx="941814" cy="1405943"/>
            <a:chOff x="8036205" y="2851348"/>
            <a:chExt cx="1172717" cy="1405943"/>
          </a:xfrm>
        </p:grpSpPr>
        <p:sp>
          <p:nvSpPr>
            <p:cNvPr id="94" name="직사각형 93"/>
            <p:cNvSpPr/>
            <p:nvPr/>
          </p:nvSpPr>
          <p:spPr bwMode="auto">
            <a:xfrm>
              <a:off x="8036205" y="2851348"/>
              <a:ext cx="1172717" cy="1405943"/>
            </a:xfrm>
            <a:prstGeom prst="rect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t"/>
            <a:lstStyle/>
            <a:p>
              <a:pPr algn="l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CMS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 bwMode="auto">
            <a:xfrm>
              <a:off x="8201137" y="3187760"/>
              <a:ext cx="849907" cy="26192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Contents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 bwMode="auto">
            <a:xfrm>
              <a:off x="8201136" y="3547909"/>
              <a:ext cx="849907" cy="26192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META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 bwMode="auto">
            <a:xfrm>
              <a:off x="8201136" y="3902829"/>
              <a:ext cx="849907" cy="26192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Product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cxnSp>
        <p:nvCxnSpPr>
          <p:cNvPr id="98" name="직선 화살표 연결선 97"/>
          <p:cNvCxnSpPr>
            <a:stCxn id="19" idx="3"/>
            <a:endCxn id="94" idx="1"/>
          </p:cNvCxnSpPr>
          <p:nvPr/>
        </p:nvCxnSpPr>
        <p:spPr bwMode="auto">
          <a:xfrm>
            <a:off x="7188689" y="4330460"/>
            <a:ext cx="1476928" cy="7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81" y="3094266"/>
            <a:ext cx="186863" cy="32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8" y="3812206"/>
            <a:ext cx="274969" cy="301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4" name="직선 화살표 연결선 103"/>
          <p:cNvCxnSpPr>
            <a:stCxn id="102" idx="3"/>
            <a:endCxn id="8" idx="1"/>
          </p:cNvCxnSpPr>
          <p:nvPr/>
        </p:nvCxnSpPr>
        <p:spPr bwMode="auto">
          <a:xfrm>
            <a:off x="2549444" y="3258895"/>
            <a:ext cx="445998" cy="213538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7" name="직선 화살표 연결선 106"/>
          <p:cNvCxnSpPr>
            <a:stCxn id="103" idx="3"/>
            <a:endCxn id="8" idx="1"/>
          </p:cNvCxnSpPr>
          <p:nvPr/>
        </p:nvCxnSpPr>
        <p:spPr bwMode="auto">
          <a:xfrm flipV="1">
            <a:off x="2584787" y="3472433"/>
            <a:ext cx="410655" cy="490728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0" name="직사각형 109"/>
          <p:cNvSpPr/>
          <p:nvPr/>
        </p:nvSpPr>
        <p:spPr bwMode="auto">
          <a:xfrm>
            <a:off x="2146876" y="2841628"/>
            <a:ext cx="653027" cy="1405943"/>
          </a:xfrm>
          <a:prstGeom prst="rect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t"/>
          <a:lstStyle/>
          <a:p>
            <a:pPr algn="ctr"/>
            <a:r>
              <a:rPr lang="en-US" altLang="ko-KR" sz="800" b="1" dirty="0">
                <a:solidFill>
                  <a:srgbClr val="0000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Terminal</a:t>
            </a:r>
            <a:endParaRPr lang="ko-KR" altLang="en-US" sz="800" b="1" dirty="0">
              <a:solidFill>
                <a:srgbClr val="0000FF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3940551" y="2564733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Legacy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12" name="직선 화살표 연결선 111"/>
          <p:cNvCxnSpPr/>
          <p:nvPr/>
        </p:nvCxnSpPr>
        <p:spPr bwMode="auto">
          <a:xfrm>
            <a:off x="3440838" y="2652042"/>
            <a:ext cx="499713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직사각형 112"/>
          <p:cNvSpPr/>
          <p:nvPr/>
        </p:nvSpPr>
        <p:spPr bwMode="auto">
          <a:xfrm>
            <a:off x="3940551" y="2235054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Home IoT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14" name="직선 화살표 연결선 113"/>
          <p:cNvCxnSpPr/>
          <p:nvPr/>
        </p:nvCxnSpPr>
        <p:spPr bwMode="auto">
          <a:xfrm>
            <a:off x="3440838" y="2322363"/>
            <a:ext cx="499713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7" name="TextBox 116"/>
          <p:cNvSpPr txBox="1"/>
          <p:nvPr/>
        </p:nvSpPr>
        <p:spPr>
          <a:xfrm>
            <a:off x="4509067" y="2350430"/>
            <a:ext cx="453732" cy="190203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IoT</a:t>
            </a:r>
            <a:r>
              <a:rPr lang="ko-KR" altLang="en-US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연동</a:t>
            </a:r>
          </a:p>
        </p:txBody>
      </p:sp>
      <p:sp>
        <p:nvSpPr>
          <p:cNvPr id="120" name="직사각형 119"/>
          <p:cNvSpPr/>
          <p:nvPr/>
        </p:nvSpPr>
        <p:spPr bwMode="auto">
          <a:xfrm>
            <a:off x="3940551" y="1904528"/>
            <a:ext cx="869067" cy="19644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Web PoC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21" name="직선 화살표 연결선 120"/>
          <p:cNvCxnSpPr/>
          <p:nvPr/>
        </p:nvCxnSpPr>
        <p:spPr bwMode="auto">
          <a:xfrm>
            <a:off x="3440838" y="1991837"/>
            <a:ext cx="499713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2" name="직선 화살표 연결선 121"/>
          <p:cNvCxnSpPr>
            <a:stCxn id="120" idx="3"/>
          </p:cNvCxnSpPr>
          <p:nvPr/>
        </p:nvCxnSpPr>
        <p:spPr bwMode="auto">
          <a:xfrm>
            <a:off x="4809618" y="2002750"/>
            <a:ext cx="640937" cy="750987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" name="직선 화살표 연결선 121"/>
          <p:cNvCxnSpPr>
            <a:stCxn id="120" idx="3"/>
            <a:endCxn id="94" idx="0"/>
          </p:cNvCxnSpPr>
          <p:nvPr/>
        </p:nvCxnSpPr>
        <p:spPr bwMode="auto">
          <a:xfrm>
            <a:off x="4809618" y="2002750"/>
            <a:ext cx="4326906" cy="1624745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7" name="TextBox 136"/>
          <p:cNvSpPr txBox="1"/>
          <p:nvPr/>
        </p:nvSpPr>
        <p:spPr>
          <a:xfrm>
            <a:off x="9239484" y="4889503"/>
            <a:ext cx="453732" cy="190203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상품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211503" y="3441788"/>
            <a:ext cx="453732" cy="190203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App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626205" y="1774317"/>
            <a:ext cx="453732" cy="190203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PoC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787435" y="3365393"/>
            <a:ext cx="770035" cy="179289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Back office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633789" y="4395942"/>
            <a:ext cx="1660342" cy="152788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Thumbnail, index, transcoding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259755" y="3073525"/>
            <a:ext cx="703044" cy="193989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membership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84936" y="3302916"/>
            <a:ext cx="886067" cy="182448"/>
          </a:xfrm>
          <a:prstGeom prst="roundRect">
            <a:avLst>
              <a:gd name="adj" fmla="val 30875"/>
            </a:avLst>
          </a:prstGeom>
          <a:solidFill>
            <a:srgbClr val="7030A0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Engine</a:t>
            </a:r>
            <a:endParaRPr lang="ko-KR" altLang="en-US" sz="800" b="1" dirty="0">
              <a:solidFill>
                <a:schemeClr val="bg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828096"/>
              </p:ext>
            </p:extLst>
          </p:nvPr>
        </p:nvGraphicFramePr>
        <p:xfrm>
          <a:off x="2293235" y="5720095"/>
          <a:ext cx="7341555" cy="853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40">
                  <a:extLst>
                    <a:ext uri="{9D8B030D-6E8A-4147-A177-3AD203B41FA5}">
                      <a16:colId xmlns:a16="http://schemas.microsoft.com/office/drawing/2014/main" val="3979089311"/>
                    </a:ext>
                  </a:extLst>
                </a:gridCol>
                <a:gridCol w="3126740">
                  <a:extLst>
                    <a:ext uri="{9D8B030D-6E8A-4147-A177-3AD203B41FA5}">
                      <a16:colId xmlns:a16="http://schemas.microsoft.com/office/drawing/2014/main" val="350022129"/>
                    </a:ext>
                  </a:extLst>
                </a:gridCol>
                <a:gridCol w="315840">
                  <a:extLst>
                    <a:ext uri="{9D8B030D-6E8A-4147-A177-3AD203B41FA5}">
                      <a16:colId xmlns:a16="http://schemas.microsoft.com/office/drawing/2014/main" val="2675894208"/>
                    </a:ext>
                  </a:extLst>
                </a:gridCol>
                <a:gridCol w="265040">
                  <a:extLst>
                    <a:ext uri="{9D8B030D-6E8A-4147-A177-3AD203B41FA5}">
                      <a16:colId xmlns:a16="http://schemas.microsoft.com/office/drawing/2014/main" val="3709719288"/>
                    </a:ext>
                  </a:extLst>
                </a:gridCol>
                <a:gridCol w="3126740">
                  <a:extLst>
                    <a:ext uri="{9D8B030D-6E8A-4147-A177-3AD203B41FA5}">
                      <a16:colId xmlns:a16="http://schemas.microsoft.com/office/drawing/2014/main" val="3446653950"/>
                    </a:ext>
                  </a:extLst>
                </a:gridCol>
                <a:gridCol w="318355">
                  <a:extLst>
                    <a:ext uri="{9D8B030D-6E8A-4147-A177-3AD203B41FA5}">
                      <a16:colId xmlns:a16="http://schemas.microsoft.com/office/drawing/2014/main" val="2319507958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신규 저장 서비스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엔진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가입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청약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인증 개발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멤버십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VIP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혜택포함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035319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2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client(iOS/Android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6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홈캠 등 사내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IoT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서비스 연동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정산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Rule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포함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935306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3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동영상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썸네일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VR,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검색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자동분류 등 기능적용</a:t>
                      </a: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7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백오피스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통계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및 운영관리 툴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스토리지 관리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퍼지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휴먼 등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7223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굴림" panose="020B0600000101010101" pitchFamily="50" charset="-127"/>
                        </a:rPr>
                        <a:t>4</a:t>
                      </a:r>
                      <a:endParaRPr lang="ko-KR" sz="800" dirty="0"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굴림" panose="020B0600000101010101" pitchFamily="50" charset="-127"/>
                      </a:endParaRPr>
                    </a:p>
                  </a:txBody>
                  <a:tcPr marL="72000" marR="11332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홈페이지 구축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8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90500" algn="l"/>
                          <a:tab pos="381000" algn="l"/>
                          <a:tab pos="571500" algn="l"/>
                          <a:tab pos="762000" algn="l"/>
                          <a:tab pos="952500" algn="l"/>
                          <a:tab pos="1143000" algn="l"/>
                          <a:tab pos="1333500" algn="l"/>
                          <a:tab pos="1524000" algn="l"/>
                          <a:tab pos="1714500" algn="l"/>
                          <a:tab pos="1905000" algn="l"/>
                          <a:tab pos="2095500" algn="l"/>
                          <a:tab pos="2286000" algn="l"/>
                          <a:tab pos="2476500" algn="l"/>
                          <a:tab pos="2667000" algn="l"/>
                          <a:tab pos="2857500" algn="l"/>
                          <a:tab pos="3048000" algn="l"/>
                          <a:tab pos="3238500" algn="l"/>
                          <a:tab pos="3429000" algn="l"/>
                          <a:tab pos="3619500" algn="l"/>
                          <a:tab pos="3810000" algn="l"/>
                          <a:tab pos="4000500" algn="l"/>
                          <a:tab pos="4191000" algn="l"/>
                          <a:tab pos="4381500" algn="l"/>
                          <a:tab pos="4572000" algn="l"/>
                          <a:tab pos="4762500" algn="l"/>
                          <a:tab pos="4953000" algn="l"/>
                          <a:tab pos="5143500" algn="l"/>
                          <a:tab pos="5334000" algn="l"/>
                          <a:tab pos="5524500" algn="l"/>
                          <a:tab pos="5715000" algn="l"/>
                          <a:tab pos="5905500" algn="l"/>
                          <a:tab pos="6096000" algn="l"/>
                        </a:tabLs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유료상품 적용 및 기능개발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0" marR="64770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●</a:t>
                      </a: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086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055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567" y="1654954"/>
            <a:ext cx="1790781" cy="1329559"/>
          </a:xfrm>
          <a:prstGeom prst="rect">
            <a:avLst/>
          </a:prstGeom>
        </p:spPr>
      </p:pic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3.5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3" y="1646890"/>
            <a:ext cx="1578165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저장서비스 개발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199609" y="2000815"/>
            <a:ext cx="6780583" cy="4537381"/>
            <a:chOff x="488504" y="1376772"/>
            <a:chExt cx="8676964" cy="5076564"/>
          </a:xfrm>
        </p:grpSpPr>
        <p:sp>
          <p:nvSpPr>
            <p:cNvPr id="58" name="자유형 198"/>
            <p:cNvSpPr/>
            <p:nvPr/>
          </p:nvSpPr>
          <p:spPr bwMode="auto">
            <a:xfrm>
              <a:off x="7277100" y="1384300"/>
              <a:ext cx="355600" cy="4864100"/>
            </a:xfrm>
            <a:custGeom>
              <a:avLst/>
              <a:gdLst>
                <a:gd name="connsiteX0" fmla="*/ 342900 w 355600"/>
                <a:gd name="connsiteY0" fmla="*/ 190500 h 4864100"/>
                <a:gd name="connsiteX1" fmla="*/ 0 w 355600"/>
                <a:gd name="connsiteY1" fmla="*/ 0 h 4864100"/>
                <a:gd name="connsiteX2" fmla="*/ 12700 w 355600"/>
                <a:gd name="connsiteY2" fmla="*/ 4864100 h 4864100"/>
                <a:gd name="connsiteX3" fmla="*/ 355600 w 355600"/>
                <a:gd name="connsiteY3" fmla="*/ 977900 h 486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4864100">
                  <a:moveTo>
                    <a:pt x="342900" y="190500"/>
                  </a:moveTo>
                  <a:lnTo>
                    <a:pt x="0" y="0"/>
                  </a:lnTo>
                  <a:cubicBezTo>
                    <a:pt x="4233" y="1621367"/>
                    <a:pt x="8467" y="3242733"/>
                    <a:pt x="12700" y="4864100"/>
                  </a:cubicBezTo>
                  <a:lnTo>
                    <a:pt x="355600" y="977900"/>
                  </a:lnTo>
                </a:path>
              </a:pathLst>
            </a:cu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ko-KR" altLang="en-US" sz="80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 bwMode="auto">
            <a:xfrm>
              <a:off x="488504" y="1376772"/>
              <a:ext cx="6804756" cy="4968552"/>
            </a:xfrm>
            <a:prstGeom prst="rect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t"/>
            <a:lstStyle/>
            <a:p>
              <a:pPr algn="l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 Platform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5601072" y="1988840"/>
              <a:ext cx="1296144" cy="432048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Extra API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5601072" y="2420888"/>
              <a:ext cx="129614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Transcoding 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3008744" y="4293096"/>
              <a:ext cx="1584176" cy="432048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Event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3080832" y="4725144"/>
              <a:ext cx="180000" cy="396024"/>
              <a:chOff x="3044808" y="4941168"/>
              <a:chExt cx="180000" cy="396024"/>
            </a:xfrm>
          </p:grpSpPr>
          <p:sp>
            <p:nvSpPr>
              <p:cNvPr id="64" name="타원 63"/>
              <p:cNvSpPr/>
              <p:nvPr/>
            </p:nvSpPr>
            <p:spPr bwMode="auto">
              <a:xfrm>
                <a:off x="3044808" y="515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cxnSp>
            <p:nvCxnSpPr>
              <p:cNvPr id="65" name="직선 연결선 64"/>
              <p:cNvCxnSpPr/>
              <p:nvPr/>
            </p:nvCxnSpPr>
            <p:spPr bwMode="auto">
              <a:xfrm flipV="1">
                <a:off x="3137560" y="494116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6" name="직사각형 65"/>
            <p:cNvSpPr/>
            <p:nvPr/>
          </p:nvSpPr>
          <p:spPr bwMode="auto">
            <a:xfrm>
              <a:off x="5097016" y="5751258"/>
              <a:ext cx="2016224" cy="46805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 Adaptor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8373400" y="5306975"/>
              <a:ext cx="633083" cy="215444"/>
              <a:chOff x="8373400" y="5306975"/>
              <a:chExt cx="633083" cy="215444"/>
            </a:xfrm>
          </p:grpSpPr>
          <p:sp>
            <p:nvSpPr>
              <p:cNvPr id="68" name="타원 67"/>
              <p:cNvSpPr/>
              <p:nvPr/>
            </p:nvSpPr>
            <p:spPr bwMode="auto">
              <a:xfrm>
                <a:off x="8373400" y="533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8514040" y="5306975"/>
                <a:ext cx="49244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Upload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sp>
          <p:nvSpPr>
            <p:cNvPr id="70" name="타원 69"/>
            <p:cNvSpPr/>
            <p:nvPr/>
          </p:nvSpPr>
          <p:spPr bwMode="auto">
            <a:xfrm>
              <a:off x="8373400" y="576928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8514040" y="5739063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Modify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2" name="타원 71"/>
            <p:cNvSpPr/>
            <p:nvPr/>
          </p:nvSpPr>
          <p:spPr bwMode="auto">
            <a:xfrm>
              <a:off x="8373400" y="6201328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514040" y="6171111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Delete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 bwMode="auto">
            <a:xfrm>
              <a:off x="5097016" y="3501056"/>
              <a:ext cx="2016224" cy="432048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Object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 bwMode="auto">
            <a:xfrm>
              <a:off x="5097016" y="3933104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Share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 bwMode="auto">
            <a:xfrm>
              <a:off x="5097016" y="4149128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Meta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 bwMode="auto">
            <a:xfrm>
              <a:off x="5097016" y="4365152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Quota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8" name="타원 77"/>
            <p:cNvSpPr/>
            <p:nvPr/>
          </p:nvSpPr>
          <p:spPr bwMode="auto">
            <a:xfrm>
              <a:off x="7581292" y="5769260"/>
              <a:ext cx="180000" cy="180000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345145" y="5301208"/>
              <a:ext cx="543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S3</a:t>
              </a:r>
            </a:p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Adaptor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cxnSp>
          <p:nvCxnSpPr>
            <p:cNvPr id="80" name="꺾인 연결선 94"/>
            <p:cNvCxnSpPr>
              <a:stCxn id="78" idx="6"/>
              <a:endCxn id="68" idx="2"/>
            </p:cNvCxnSpPr>
            <p:nvPr/>
          </p:nvCxnSpPr>
          <p:spPr bwMode="auto">
            <a:xfrm flipV="1">
              <a:off x="7761292" y="5427192"/>
              <a:ext cx="612108" cy="432068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꺾인 연결선 95"/>
            <p:cNvCxnSpPr>
              <a:stCxn id="78" idx="6"/>
              <a:endCxn id="70" idx="2"/>
            </p:cNvCxnSpPr>
            <p:nvPr/>
          </p:nvCxnSpPr>
          <p:spPr bwMode="auto">
            <a:xfrm>
              <a:off x="7761292" y="5859260"/>
              <a:ext cx="612108" cy="20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꺾인 연결선 98"/>
            <p:cNvCxnSpPr>
              <a:stCxn id="78" idx="6"/>
              <a:endCxn id="72" idx="2"/>
            </p:cNvCxnSpPr>
            <p:nvPr/>
          </p:nvCxnSpPr>
          <p:spPr bwMode="auto">
            <a:xfrm>
              <a:off x="7761292" y="5859260"/>
              <a:ext cx="612108" cy="432068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직선 화살표 연결선 82"/>
            <p:cNvCxnSpPr>
              <a:stCxn id="66" idx="3"/>
              <a:endCxn id="78" idx="2"/>
            </p:cNvCxnSpPr>
            <p:nvPr/>
          </p:nvCxnSpPr>
          <p:spPr bwMode="auto">
            <a:xfrm flipV="1">
              <a:off x="7113240" y="5859260"/>
              <a:ext cx="468052" cy="126024"/>
            </a:xfrm>
            <a:prstGeom prst="straightConnector1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4" name="Shape 106"/>
            <p:cNvCxnSpPr>
              <a:stCxn id="95" idx="2"/>
              <a:endCxn id="62" idx="1"/>
            </p:cNvCxnSpPr>
            <p:nvPr/>
          </p:nvCxnSpPr>
          <p:spPr bwMode="auto">
            <a:xfrm rot="16200000" flipH="1">
              <a:off x="1748648" y="3249024"/>
              <a:ext cx="792040" cy="1728152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hape 108"/>
            <p:cNvCxnSpPr>
              <a:stCxn id="74" idx="1"/>
              <a:endCxn id="108" idx="2"/>
            </p:cNvCxnSpPr>
            <p:nvPr/>
          </p:nvCxnSpPr>
          <p:spPr bwMode="auto">
            <a:xfrm rot="10800000">
              <a:off x="2792760" y="3429000"/>
              <a:ext cx="2304256" cy="288080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6" name="직사각형 85"/>
            <p:cNvSpPr/>
            <p:nvPr/>
          </p:nvSpPr>
          <p:spPr bwMode="auto">
            <a:xfrm>
              <a:off x="5097016" y="4581176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 err="1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DeDup</a:t>
              </a:r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cxnSp>
          <p:nvCxnSpPr>
            <p:cNvPr id="87" name="Shape 111"/>
            <p:cNvCxnSpPr>
              <a:stCxn id="141" idx="4"/>
              <a:endCxn id="148" idx="3"/>
            </p:cNvCxnSpPr>
            <p:nvPr/>
          </p:nvCxnSpPr>
          <p:spPr bwMode="auto">
            <a:xfrm rot="5400000">
              <a:off x="2963768" y="4878152"/>
              <a:ext cx="972140" cy="1458172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8" name="꺾인 연결선 114"/>
            <p:cNvCxnSpPr>
              <a:stCxn id="66" idx="0"/>
              <a:endCxn id="77" idx="1"/>
            </p:cNvCxnSpPr>
            <p:nvPr/>
          </p:nvCxnSpPr>
          <p:spPr bwMode="auto">
            <a:xfrm rot="16200000" flipV="1">
              <a:off x="4962019" y="4608149"/>
              <a:ext cx="1278106" cy="1008112"/>
            </a:xfrm>
            <a:prstGeom prst="bentConnector4">
              <a:avLst>
                <a:gd name="adj1" fmla="val 14972"/>
                <a:gd name="adj2" fmla="val 122676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9" name="꺾인 연결선 126"/>
            <p:cNvCxnSpPr>
              <a:stCxn id="64" idx="2"/>
              <a:endCxn id="132" idx="3"/>
            </p:cNvCxnSpPr>
            <p:nvPr/>
          </p:nvCxnSpPr>
          <p:spPr bwMode="auto">
            <a:xfrm rot="10800000" flipV="1">
              <a:off x="2720752" y="5031168"/>
              <a:ext cx="360080" cy="197980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꺾인 연결선 114"/>
            <p:cNvCxnSpPr>
              <a:stCxn id="66" idx="0"/>
              <a:endCxn id="86" idx="1"/>
            </p:cNvCxnSpPr>
            <p:nvPr/>
          </p:nvCxnSpPr>
          <p:spPr bwMode="auto">
            <a:xfrm rot="16200000" flipV="1">
              <a:off x="5070031" y="4716161"/>
              <a:ext cx="1062082" cy="1008112"/>
            </a:xfrm>
            <a:prstGeom prst="bentConnector4">
              <a:avLst>
                <a:gd name="adj1" fmla="val 7847"/>
                <a:gd name="adj2" fmla="val 122676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꺾인 연결선 133"/>
            <p:cNvCxnSpPr>
              <a:stCxn id="125" idx="4"/>
              <a:endCxn id="133" idx="3"/>
            </p:cNvCxnSpPr>
            <p:nvPr/>
          </p:nvCxnSpPr>
          <p:spPr bwMode="auto">
            <a:xfrm rot="5400000">
              <a:off x="2909804" y="4932116"/>
              <a:ext cx="324004" cy="702108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92" name="그룹 91"/>
            <p:cNvGrpSpPr/>
            <p:nvPr/>
          </p:nvGrpSpPr>
          <p:grpSpPr>
            <a:xfrm>
              <a:off x="560512" y="1736812"/>
              <a:ext cx="1440160" cy="1980268"/>
              <a:chOff x="560512" y="1880828"/>
              <a:chExt cx="1440160" cy="1980268"/>
            </a:xfrm>
          </p:grpSpPr>
          <p:sp>
            <p:nvSpPr>
              <p:cNvPr id="93" name="직사각형 92"/>
              <p:cNvSpPr/>
              <p:nvPr/>
            </p:nvSpPr>
            <p:spPr bwMode="auto">
              <a:xfrm>
                <a:off x="632520" y="1952836"/>
                <a:ext cx="1296144" cy="4320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Storage API</a:t>
                </a:r>
                <a:endParaRPr lang="ko-KR" altLang="en-US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4" name="직사각형 93"/>
              <p:cNvSpPr/>
              <p:nvPr/>
            </p:nvSpPr>
            <p:spPr bwMode="auto">
              <a:xfrm>
                <a:off x="632520" y="2384884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File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5" name="직사각형 94"/>
              <p:cNvSpPr/>
              <p:nvPr/>
            </p:nvSpPr>
            <p:spPr bwMode="auto">
              <a:xfrm>
                <a:off x="560512" y="1880828"/>
                <a:ext cx="1440160" cy="1980268"/>
              </a:xfrm>
              <a:prstGeom prst="rect">
                <a:avLst/>
              </a:prstGeom>
              <a:noFill/>
              <a:ln w="3175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 bwMode="auto">
              <a:xfrm>
                <a:off x="632520" y="2600908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Folder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7" name="직사각형 96"/>
              <p:cNvSpPr/>
              <p:nvPr/>
            </p:nvSpPr>
            <p:spPr bwMode="auto">
              <a:xfrm>
                <a:off x="632520" y="2816932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Quota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8" name="직사각형 97"/>
              <p:cNvSpPr/>
              <p:nvPr/>
            </p:nvSpPr>
            <p:spPr bwMode="auto">
              <a:xfrm>
                <a:off x="632520" y="3032956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Chunk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 bwMode="auto">
              <a:xfrm>
                <a:off x="632520" y="3248980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Version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0" name="직사각형 99"/>
              <p:cNvSpPr/>
              <p:nvPr/>
            </p:nvSpPr>
            <p:spPr bwMode="auto">
              <a:xfrm>
                <a:off x="632520" y="3465004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Trashcan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2072680" y="1736812"/>
              <a:ext cx="1440160" cy="1692188"/>
              <a:chOff x="2072680" y="1880828"/>
              <a:chExt cx="1440160" cy="1692188"/>
            </a:xfrm>
          </p:grpSpPr>
          <p:sp>
            <p:nvSpPr>
              <p:cNvPr id="102" name="직사각형 101"/>
              <p:cNvSpPr/>
              <p:nvPr/>
            </p:nvSpPr>
            <p:spPr bwMode="auto">
              <a:xfrm>
                <a:off x="2144688" y="1952836"/>
                <a:ext cx="1296144" cy="4320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Meta API</a:t>
                </a:r>
                <a:endParaRPr lang="ko-KR" altLang="en-US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3" name="직사각형 102"/>
              <p:cNvSpPr/>
              <p:nvPr/>
            </p:nvSpPr>
            <p:spPr bwMode="auto">
              <a:xfrm>
                <a:off x="2144688" y="2384884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Description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4" name="직사각형 103"/>
              <p:cNvSpPr/>
              <p:nvPr/>
            </p:nvSpPr>
            <p:spPr bwMode="auto">
              <a:xfrm>
                <a:off x="2144688" y="2600908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Comment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 bwMode="auto">
              <a:xfrm>
                <a:off x="2144688" y="2816932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File Meta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 bwMode="auto">
              <a:xfrm>
                <a:off x="2144688" y="3032956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Folder Meta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 bwMode="auto">
              <a:xfrm>
                <a:off x="2144688" y="3248980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Transcoding Meta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08" name="직사각형 107"/>
              <p:cNvSpPr/>
              <p:nvPr/>
            </p:nvSpPr>
            <p:spPr bwMode="auto">
              <a:xfrm>
                <a:off x="2072680" y="1880828"/>
                <a:ext cx="1440160" cy="1692188"/>
              </a:xfrm>
              <a:prstGeom prst="rect">
                <a:avLst/>
              </a:prstGeom>
              <a:noFill/>
              <a:ln w="3175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3620852" y="1736812"/>
              <a:ext cx="1440160" cy="1224124"/>
              <a:chOff x="3620852" y="1880828"/>
              <a:chExt cx="1440160" cy="1224124"/>
            </a:xfrm>
          </p:grpSpPr>
          <p:sp>
            <p:nvSpPr>
              <p:cNvPr id="110" name="직사각형 109"/>
              <p:cNvSpPr/>
              <p:nvPr/>
            </p:nvSpPr>
            <p:spPr bwMode="auto">
              <a:xfrm>
                <a:off x="3692860" y="1952836"/>
                <a:ext cx="1296144" cy="432048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Share API</a:t>
                </a:r>
                <a:endParaRPr lang="ko-KR" altLang="en-US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11" name="직사각형 110"/>
              <p:cNvSpPr/>
              <p:nvPr/>
            </p:nvSpPr>
            <p:spPr bwMode="auto">
              <a:xfrm>
                <a:off x="3692860" y="2384884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Member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12" name="직사각형 111"/>
              <p:cNvSpPr/>
              <p:nvPr/>
            </p:nvSpPr>
            <p:spPr bwMode="auto">
              <a:xfrm>
                <a:off x="3692860" y="2600908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Service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13" name="직사각형 112"/>
              <p:cNvSpPr/>
              <p:nvPr/>
            </p:nvSpPr>
            <p:spPr bwMode="auto">
              <a:xfrm>
                <a:off x="3692860" y="2814836"/>
                <a:ext cx="1296144" cy="216000"/>
              </a:xfrm>
              <a:prstGeom prst="rect">
                <a:avLst/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Folder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14" name="직사각형 113"/>
              <p:cNvSpPr/>
              <p:nvPr/>
            </p:nvSpPr>
            <p:spPr bwMode="auto">
              <a:xfrm>
                <a:off x="3620852" y="1880828"/>
                <a:ext cx="1440160" cy="1224124"/>
              </a:xfrm>
              <a:prstGeom prst="rect">
                <a:avLst/>
              </a:prstGeom>
              <a:noFill/>
              <a:ln w="3175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cxnSp>
          <p:nvCxnSpPr>
            <p:cNvPr id="115" name="Shape 166"/>
            <p:cNvCxnSpPr>
              <a:stCxn id="74" idx="1"/>
              <a:endCxn id="114" idx="2"/>
            </p:cNvCxnSpPr>
            <p:nvPr/>
          </p:nvCxnSpPr>
          <p:spPr bwMode="auto">
            <a:xfrm rot="10800000">
              <a:off x="4340932" y="2960936"/>
              <a:ext cx="756084" cy="756144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6" name="직사각형 115"/>
            <p:cNvSpPr/>
            <p:nvPr/>
          </p:nvSpPr>
          <p:spPr bwMode="auto">
            <a:xfrm>
              <a:off x="5529064" y="1916832"/>
              <a:ext cx="1440160" cy="1296144"/>
            </a:xfrm>
            <a:prstGeom prst="rect">
              <a:avLst/>
            </a:prstGeom>
            <a:noFill/>
            <a:ln w="3175" algn="ctr">
              <a:solidFill>
                <a:schemeClr val="bg1">
                  <a:lumMod val="50000"/>
                </a:schemeClr>
              </a:solidFill>
              <a:prstDash val="dash"/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7725308" y="2708920"/>
              <a:ext cx="1299932" cy="215444"/>
              <a:chOff x="7728684" y="2917515"/>
              <a:chExt cx="1299932" cy="215444"/>
            </a:xfrm>
          </p:grpSpPr>
          <p:sp>
            <p:nvSpPr>
              <p:cNvPr id="118" name="타원 117"/>
              <p:cNvSpPr/>
              <p:nvPr/>
            </p:nvSpPr>
            <p:spPr bwMode="auto">
              <a:xfrm>
                <a:off x="7728684" y="2944669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869324" y="2917515"/>
                <a:ext cx="115929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 dirty="0">
                    <a:latin typeface="나눔고딕코딩" panose="020D0009000000000000" pitchFamily="49" charset="-127"/>
                    <a:ea typeface="나눔고딕코딩" panose="020D0009000000000000" pitchFamily="49" charset="-127"/>
                  </a:rPr>
                  <a:t>OSP Transcoding I/F</a:t>
                </a:r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</p:grpSp>
        <p:cxnSp>
          <p:nvCxnSpPr>
            <p:cNvPr id="120" name="직선 화살표 연결선 119"/>
            <p:cNvCxnSpPr>
              <a:stCxn id="61" idx="3"/>
              <a:endCxn id="118" idx="2"/>
            </p:cNvCxnSpPr>
            <p:nvPr/>
          </p:nvCxnSpPr>
          <p:spPr bwMode="auto">
            <a:xfrm>
              <a:off x="6897216" y="2528888"/>
              <a:ext cx="828092" cy="297186"/>
            </a:xfrm>
            <a:prstGeom prst="straightConnector1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1" name="Shape 358"/>
            <p:cNvCxnSpPr>
              <a:stCxn id="148" idx="2"/>
              <a:endCxn id="66" idx="2"/>
            </p:cNvCxnSpPr>
            <p:nvPr/>
          </p:nvCxnSpPr>
          <p:spPr bwMode="auto">
            <a:xfrm rot="16200000" flipH="1">
              <a:off x="3872880" y="3987062"/>
              <a:ext cx="18002" cy="4446494"/>
            </a:xfrm>
            <a:prstGeom prst="bentConnector3">
              <a:avLst>
                <a:gd name="adj1" fmla="val 1369859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2" name="직선 연결선 121"/>
            <p:cNvCxnSpPr/>
            <p:nvPr/>
          </p:nvCxnSpPr>
          <p:spPr bwMode="auto">
            <a:xfrm>
              <a:off x="7689304" y="6057292"/>
              <a:ext cx="0" cy="396044"/>
            </a:xfrm>
            <a:prstGeom prst="line">
              <a:avLst/>
            </a:prstGeom>
            <a:solidFill>
              <a:schemeClr val="bg1"/>
            </a:solidFill>
            <a:ln w="762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hape 97"/>
            <p:cNvCxnSpPr>
              <a:stCxn id="128" idx="4"/>
              <a:endCxn id="134" idx="3"/>
            </p:cNvCxnSpPr>
            <p:nvPr/>
          </p:nvCxnSpPr>
          <p:spPr bwMode="auto">
            <a:xfrm rot="5400000">
              <a:off x="2927796" y="4914124"/>
              <a:ext cx="540028" cy="954116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24" name="그룹 123"/>
            <p:cNvGrpSpPr/>
            <p:nvPr/>
          </p:nvGrpSpPr>
          <p:grpSpPr>
            <a:xfrm>
              <a:off x="3332860" y="4725144"/>
              <a:ext cx="180000" cy="396024"/>
              <a:chOff x="3044808" y="4941168"/>
              <a:chExt cx="180000" cy="396024"/>
            </a:xfrm>
          </p:grpSpPr>
          <p:sp>
            <p:nvSpPr>
              <p:cNvPr id="125" name="타원 124"/>
              <p:cNvSpPr/>
              <p:nvPr/>
            </p:nvSpPr>
            <p:spPr bwMode="auto">
              <a:xfrm>
                <a:off x="3044808" y="515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cxnSp>
            <p:nvCxnSpPr>
              <p:cNvPr id="126" name="직선 연결선 125"/>
              <p:cNvCxnSpPr/>
              <p:nvPr/>
            </p:nvCxnSpPr>
            <p:spPr bwMode="auto">
              <a:xfrm flipV="1">
                <a:off x="3137560" y="494116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27" name="그룹 126"/>
            <p:cNvGrpSpPr/>
            <p:nvPr/>
          </p:nvGrpSpPr>
          <p:grpSpPr>
            <a:xfrm>
              <a:off x="3584868" y="4725144"/>
              <a:ext cx="180000" cy="396024"/>
              <a:chOff x="3044808" y="4941168"/>
              <a:chExt cx="180000" cy="396024"/>
            </a:xfrm>
          </p:grpSpPr>
          <p:sp>
            <p:nvSpPr>
              <p:cNvPr id="128" name="타원 127"/>
              <p:cNvSpPr/>
              <p:nvPr/>
            </p:nvSpPr>
            <p:spPr bwMode="auto">
              <a:xfrm>
                <a:off x="3044808" y="515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cxnSp>
            <p:nvCxnSpPr>
              <p:cNvPr id="129" name="직선 연결선 128"/>
              <p:cNvCxnSpPr/>
              <p:nvPr/>
            </p:nvCxnSpPr>
            <p:spPr bwMode="auto">
              <a:xfrm flipV="1">
                <a:off x="3137560" y="494116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30" name="직사각형 129"/>
            <p:cNvSpPr/>
            <p:nvPr/>
          </p:nvSpPr>
          <p:spPr bwMode="auto">
            <a:xfrm>
              <a:off x="7617296" y="1592796"/>
              <a:ext cx="1548172" cy="792088"/>
            </a:xfrm>
            <a:prstGeom prst="rect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</p:spPr>
          <p:txBody>
            <a:bodyPr rtlCol="0" anchor="t"/>
            <a:lstStyle/>
            <a:p>
              <a:pPr algn="l"/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1" name="직사각형 130"/>
            <p:cNvSpPr/>
            <p:nvPr/>
          </p:nvSpPr>
          <p:spPr bwMode="auto">
            <a:xfrm>
              <a:off x="596516" y="4761148"/>
              <a:ext cx="2124236" cy="360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Post Process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 bwMode="auto">
            <a:xfrm>
              <a:off x="596516" y="5121148"/>
              <a:ext cx="2124236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Thumbnail Process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 bwMode="auto">
            <a:xfrm>
              <a:off x="596516" y="5337172"/>
              <a:ext cx="2124236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Versioning Process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 bwMode="auto">
            <a:xfrm>
              <a:off x="596516" y="5553196"/>
              <a:ext cx="2124236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Auto Sync Process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 bwMode="auto">
            <a:xfrm>
              <a:off x="596516" y="5769220"/>
              <a:ext cx="2124236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Transcoding Process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3836896" y="4725144"/>
              <a:ext cx="180000" cy="396024"/>
              <a:chOff x="3044808" y="4941168"/>
              <a:chExt cx="180000" cy="396024"/>
            </a:xfrm>
          </p:grpSpPr>
          <p:sp>
            <p:nvSpPr>
              <p:cNvPr id="137" name="타원 136"/>
              <p:cNvSpPr/>
              <p:nvPr/>
            </p:nvSpPr>
            <p:spPr bwMode="auto">
              <a:xfrm>
                <a:off x="3044808" y="515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cxnSp>
            <p:nvCxnSpPr>
              <p:cNvPr id="138" name="직선 연결선 137"/>
              <p:cNvCxnSpPr/>
              <p:nvPr/>
            </p:nvCxnSpPr>
            <p:spPr bwMode="auto">
              <a:xfrm flipV="1">
                <a:off x="3137560" y="494116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39" name="Shape 159"/>
            <p:cNvCxnSpPr>
              <a:stCxn id="137" idx="4"/>
              <a:endCxn id="135" idx="3"/>
            </p:cNvCxnSpPr>
            <p:nvPr/>
          </p:nvCxnSpPr>
          <p:spPr bwMode="auto">
            <a:xfrm rot="5400000">
              <a:off x="2945798" y="4896122"/>
              <a:ext cx="756052" cy="1206144"/>
            </a:xfrm>
            <a:prstGeom prst="bentConnector2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140" name="그룹 139"/>
            <p:cNvGrpSpPr/>
            <p:nvPr/>
          </p:nvGrpSpPr>
          <p:grpSpPr>
            <a:xfrm>
              <a:off x="4088924" y="4725144"/>
              <a:ext cx="180000" cy="396024"/>
              <a:chOff x="3044808" y="4941168"/>
              <a:chExt cx="180000" cy="396024"/>
            </a:xfrm>
          </p:grpSpPr>
          <p:sp>
            <p:nvSpPr>
              <p:cNvPr id="141" name="타원 140"/>
              <p:cNvSpPr/>
              <p:nvPr/>
            </p:nvSpPr>
            <p:spPr bwMode="auto">
              <a:xfrm>
                <a:off x="3044808" y="5157192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2857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/>
                <a:endPara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endParaRPr>
              </a:p>
            </p:txBody>
          </p:sp>
          <p:cxnSp>
            <p:nvCxnSpPr>
              <p:cNvPr id="142" name="직선 연결선 141"/>
              <p:cNvCxnSpPr/>
              <p:nvPr/>
            </p:nvCxnSpPr>
            <p:spPr bwMode="auto">
              <a:xfrm flipV="1">
                <a:off x="3137560" y="4941168"/>
                <a:ext cx="0" cy="216024"/>
              </a:xfrm>
              <a:prstGeom prst="line">
                <a:avLst/>
              </a:prstGeom>
              <a:solidFill>
                <a:schemeClr val="bg1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43" name="직사각형 142"/>
            <p:cNvSpPr/>
            <p:nvPr/>
          </p:nvSpPr>
          <p:spPr bwMode="auto">
            <a:xfrm>
              <a:off x="5601072" y="2636912"/>
              <a:ext cx="129614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Manager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 bwMode="auto">
            <a:xfrm>
              <a:off x="5601072" y="2852936"/>
              <a:ext cx="129614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User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 bwMode="auto">
            <a:xfrm>
              <a:off x="5097016" y="4797176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Reassemble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 bwMode="auto">
            <a:xfrm>
              <a:off x="5097016" y="5013200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Repository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 bwMode="auto">
            <a:xfrm>
              <a:off x="5097016" y="5229224"/>
              <a:ext cx="2016224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Trashcan Management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 bwMode="auto">
            <a:xfrm>
              <a:off x="596516" y="5985308"/>
              <a:ext cx="2124236" cy="2160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Upload Process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150" name="Text Box 4"/>
          <p:cNvSpPr txBox="1">
            <a:spLocks noChangeArrowheads="1"/>
          </p:cNvSpPr>
          <p:nvPr/>
        </p:nvSpPr>
        <p:spPr bwMode="auto">
          <a:xfrm>
            <a:off x="2154505" y="1285962"/>
            <a:ext cx="70544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시스템에서 저장 서비스를 위한 스토리지 플랫폼의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연동부는 다음과 같이 구성되어 있습니다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24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그림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801" y="1798621"/>
            <a:ext cx="1790781" cy="1329559"/>
          </a:xfrm>
          <a:prstGeom prst="rect">
            <a:avLst/>
          </a:prstGeom>
        </p:spPr>
      </p:pic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3.5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3" y="1646890"/>
            <a:ext cx="1578165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신규 저장서비스 개발</a:t>
            </a:r>
          </a:p>
        </p:txBody>
      </p:sp>
      <p:sp>
        <p:nvSpPr>
          <p:cNvPr id="130" name="직사각형 129"/>
          <p:cNvSpPr/>
          <p:nvPr/>
        </p:nvSpPr>
        <p:spPr bwMode="auto">
          <a:xfrm>
            <a:off x="7851544" y="2296949"/>
            <a:ext cx="1209814" cy="707960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  <p:txBody>
          <a:bodyPr rtlCol="0" anchor="t"/>
          <a:lstStyle/>
          <a:p>
            <a:pPr algn="l"/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1" name="직사각형 150"/>
          <p:cNvSpPr/>
          <p:nvPr/>
        </p:nvSpPr>
        <p:spPr bwMode="auto">
          <a:xfrm>
            <a:off x="2724563" y="4152451"/>
            <a:ext cx="1186239" cy="25982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Event Manager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59" name="직사각형 158"/>
          <p:cNvSpPr/>
          <p:nvPr/>
        </p:nvSpPr>
        <p:spPr bwMode="auto">
          <a:xfrm>
            <a:off x="2242447" y="2151581"/>
            <a:ext cx="5329036" cy="3947619"/>
          </a:xfrm>
          <a:prstGeom prst="rect">
            <a:avLst/>
          </a:prstGeom>
          <a:noFill/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t"/>
          <a:lstStyle/>
          <a:p>
            <a:pPr algn="l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Platform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50171" y="2463401"/>
            <a:ext cx="2447341" cy="1195290"/>
            <a:chOff x="2558788" y="3213675"/>
            <a:chExt cx="2544504" cy="1195290"/>
          </a:xfrm>
        </p:grpSpPr>
        <p:sp>
          <p:nvSpPr>
            <p:cNvPr id="152" name="직사각형 151"/>
            <p:cNvSpPr/>
            <p:nvPr/>
          </p:nvSpPr>
          <p:spPr bwMode="auto">
            <a:xfrm>
              <a:off x="2558788" y="3213675"/>
              <a:ext cx="2544504" cy="25984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API Functions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 bwMode="auto">
            <a:xfrm>
              <a:off x="2558788" y="3473525"/>
              <a:ext cx="636055" cy="1558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 bwMode="auto">
            <a:xfrm>
              <a:off x="3194914" y="3473525"/>
              <a:ext cx="636055" cy="1558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Meta 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 bwMode="auto">
            <a:xfrm>
              <a:off x="3831040" y="3473525"/>
              <a:ext cx="636055" cy="1558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Share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 bwMode="auto">
            <a:xfrm>
              <a:off x="4467166" y="3473525"/>
              <a:ext cx="636055" cy="155892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I/F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7" name="직사각형 156"/>
            <p:cNvSpPr/>
            <p:nvPr/>
          </p:nvSpPr>
          <p:spPr bwMode="auto">
            <a:xfrm>
              <a:off x="2558788" y="3629434"/>
              <a:ext cx="127211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Spring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8" name="직사각형 157"/>
            <p:cNvSpPr/>
            <p:nvPr/>
          </p:nvSpPr>
          <p:spPr bwMode="auto">
            <a:xfrm>
              <a:off x="3831181" y="3629434"/>
              <a:ext cx="127211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MyBatis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0" name="직사각형 159"/>
            <p:cNvSpPr/>
            <p:nvPr/>
          </p:nvSpPr>
          <p:spPr bwMode="auto">
            <a:xfrm>
              <a:off x="2558788" y="3785344"/>
              <a:ext cx="254422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Servlet API/JSP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1" name="직사각형 160"/>
            <p:cNvSpPr/>
            <p:nvPr/>
          </p:nvSpPr>
          <p:spPr bwMode="auto">
            <a:xfrm>
              <a:off x="2558788" y="3941254"/>
              <a:ext cx="254422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Tomcat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 bwMode="auto">
            <a:xfrm>
              <a:off x="2558788" y="4097163"/>
              <a:ext cx="254422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JDK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 bwMode="auto">
            <a:xfrm>
              <a:off x="2558788" y="4253073"/>
              <a:ext cx="2544221" cy="1558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Ubuntu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sp>
        <p:nvSpPr>
          <p:cNvPr id="164" name="타원 163"/>
          <p:cNvSpPr/>
          <p:nvPr/>
        </p:nvSpPr>
        <p:spPr bwMode="auto">
          <a:xfrm>
            <a:off x="2590870" y="4152423"/>
            <a:ext cx="269570" cy="259821"/>
          </a:xfrm>
          <a:prstGeom prst="ellipse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5539009" y="2255551"/>
            <a:ext cx="1780955" cy="259821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Object Manager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66" name="Shape 163"/>
          <p:cNvCxnSpPr>
            <a:stCxn id="152" idx="1"/>
            <a:endCxn id="164" idx="2"/>
          </p:cNvCxnSpPr>
          <p:nvPr/>
        </p:nvCxnSpPr>
        <p:spPr bwMode="auto">
          <a:xfrm rot="10800000" flipH="1" flipV="1">
            <a:off x="2550170" y="2593326"/>
            <a:ext cx="40699" cy="1689008"/>
          </a:xfrm>
          <a:prstGeom prst="bentConnector3">
            <a:avLst>
              <a:gd name="adj1" fmla="val -561685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7" name="그룹 51"/>
          <p:cNvGrpSpPr/>
          <p:nvPr/>
        </p:nvGrpSpPr>
        <p:grpSpPr>
          <a:xfrm>
            <a:off x="2479519" y="5113865"/>
            <a:ext cx="1144900" cy="311802"/>
            <a:chOff x="2648744" y="4833156"/>
            <a:chExt cx="1404156" cy="432024"/>
          </a:xfrm>
        </p:grpSpPr>
        <p:sp>
          <p:nvSpPr>
            <p:cNvPr id="194" name="직사각형 193"/>
            <p:cNvSpPr/>
            <p:nvPr/>
          </p:nvSpPr>
          <p:spPr bwMode="auto">
            <a:xfrm>
              <a:off x="2648744" y="4833156"/>
              <a:ext cx="1404156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HA Proxy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95" name="직사각형 194"/>
            <p:cNvSpPr/>
            <p:nvPr/>
          </p:nvSpPr>
          <p:spPr bwMode="auto">
            <a:xfrm>
              <a:off x="2648744" y="5049180"/>
              <a:ext cx="1404156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Ubuntu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cxnSp>
        <p:nvCxnSpPr>
          <p:cNvPr id="168" name="Shape 173"/>
          <p:cNvCxnSpPr>
            <a:stCxn id="151" idx="2"/>
            <a:endCxn id="194" idx="0"/>
          </p:cNvCxnSpPr>
          <p:nvPr/>
        </p:nvCxnSpPr>
        <p:spPr bwMode="auto">
          <a:xfrm rot="5400000">
            <a:off x="2834030" y="4630211"/>
            <a:ext cx="701593" cy="26571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9" name="직사각형 168"/>
          <p:cNvSpPr/>
          <p:nvPr/>
        </p:nvSpPr>
        <p:spPr bwMode="auto">
          <a:xfrm>
            <a:off x="5539009" y="4282347"/>
            <a:ext cx="1781153" cy="20788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Post Process Manager</a:t>
            </a:r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0" name="직사각형 169"/>
          <p:cNvSpPr/>
          <p:nvPr/>
        </p:nvSpPr>
        <p:spPr bwMode="auto">
          <a:xfrm>
            <a:off x="5539009" y="2515371"/>
            <a:ext cx="1780955" cy="1091368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1" name="원통 188"/>
          <p:cNvSpPr/>
          <p:nvPr/>
        </p:nvSpPr>
        <p:spPr bwMode="auto">
          <a:xfrm>
            <a:off x="5698041" y="3190951"/>
            <a:ext cx="1463090" cy="259878"/>
          </a:xfrm>
          <a:prstGeom prst="can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DeDup &amp; Sync Repository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2" name="원통 201"/>
          <p:cNvSpPr/>
          <p:nvPr/>
        </p:nvSpPr>
        <p:spPr bwMode="auto">
          <a:xfrm>
            <a:off x="5698041" y="2619282"/>
            <a:ext cx="699661" cy="493714"/>
          </a:xfrm>
          <a:prstGeom prst="can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Meta &amp; Share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3" name="원통 202"/>
          <p:cNvSpPr/>
          <p:nvPr/>
        </p:nvSpPr>
        <p:spPr bwMode="auto">
          <a:xfrm>
            <a:off x="6461392" y="2619282"/>
            <a:ext cx="699661" cy="493714"/>
          </a:xfrm>
          <a:prstGeom prst="can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User &amp; Quota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5539009" y="4490227"/>
            <a:ext cx="699661" cy="20788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Thumbnail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75" name="직사각형 174"/>
          <p:cNvSpPr/>
          <p:nvPr/>
        </p:nvSpPr>
        <p:spPr bwMode="auto">
          <a:xfrm>
            <a:off x="6238748" y="4490227"/>
            <a:ext cx="699661" cy="20788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Versioning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76" name="꺾인 연결선 82"/>
          <p:cNvCxnSpPr>
            <a:stCxn id="194" idx="3"/>
            <a:endCxn id="174" idx="1"/>
          </p:cNvCxnSpPr>
          <p:nvPr/>
        </p:nvCxnSpPr>
        <p:spPr bwMode="auto">
          <a:xfrm flipV="1">
            <a:off x="3624419" y="4594167"/>
            <a:ext cx="1914590" cy="59764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7" name="Picture 6" descr="http://www.artica.fr/images/stories/cluster/cluster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7" y="3970528"/>
            <a:ext cx="1135296" cy="727578"/>
          </a:xfrm>
          <a:prstGeom prst="rect">
            <a:avLst/>
          </a:prstGeom>
          <a:noFill/>
        </p:spPr>
      </p:pic>
      <p:grpSp>
        <p:nvGrpSpPr>
          <p:cNvPr id="178" name="그룹 89"/>
          <p:cNvGrpSpPr/>
          <p:nvPr/>
        </p:nvGrpSpPr>
        <p:grpSpPr>
          <a:xfrm>
            <a:off x="4138574" y="3866588"/>
            <a:ext cx="1144900" cy="311802"/>
            <a:chOff x="956556" y="4833156"/>
            <a:chExt cx="1404156" cy="432024"/>
          </a:xfrm>
        </p:grpSpPr>
        <p:sp>
          <p:nvSpPr>
            <p:cNvPr id="192" name="직사각형 191"/>
            <p:cNvSpPr/>
            <p:nvPr/>
          </p:nvSpPr>
          <p:spPr bwMode="auto">
            <a:xfrm>
              <a:off x="956556" y="4833156"/>
              <a:ext cx="1404156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Gluster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</a:t>
              </a:r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FS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93" name="직사각형 192"/>
            <p:cNvSpPr/>
            <p:nvPr/>
          </p:nvSpPr>
          <p:spPr bwMode="auto">
            <a:xfrm>
              <a:off x="956556" y="5049180"/>
              <a:ext cx="1404156" cy="21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Ubuntu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cxnSp>
        <p:nvCxnSpPr>
          <p:cNvPr id="179" name="Shape 93"/>
          <p:cNvCxnSpPr>
            <a:stCxn id="163" idx="2"/>
            <a:endCxn id="192" idx="1"/>
          </p:cNvCxnSpPr>
          <p:nvPr/>
        </p:nvCxnSpPr>
        <p:spPr bwMode="auto">
          <a:xfrm rot="16200000" flipH="1">
            <a:off x="3813219" y="3619178"/>
            <a:ext cx="285843" cy="364868"/>
          </a:xfrm>
          <a:prstGeom prst="bentConnector2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80" name="Shape 94"/>
          <p:cNvCxnSpPr>
            <a:stCxn id="192" idx="3"/>
            <a:endCxn id="169" idx="1"/>
          </p:cNvCxnSpPr>
          <p:nvPr/>
        </p:nvCxnSpPr>
        <p:spPr bwMode="auto">
          <a:xfrm>
            <a:off x="5283474" y="3944534"/>
            <a:ext cx="255535" cy="441753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81" name="꺾인 연결선 151"/>
          <p:cNvCxnSpPr>
            <a:stCxn id="169" idx="3"/>
            <a:endCxn id="170" idx="3"/>
          </p:cNvCxnSpPr>
          <p:nvPr/>
        </p:nvCxnSpPr>
        <p:spPr bwMode="auto">
          <a:xfrm flipH="1" flipV="1">
            <a:off x="7319964" y="3061055"/>
            <a:ext cx="198" cy="1325232"/>
          </a:xfrm>
          <a:prstGeom prst="bentConnector3">
            <a:avLst>
              <a:gd name="adj1" fmla="val -102053571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2" name="직선 화살표 연결선 181"/>
          <p:cNvCxnSpPr>
            <a:stCxn id="152" idx="3"/>
          </p:cNvCxnSpPr>
          <p:nvPr/>
        </p:nvCxnSpPr>
        <p:spPr bwMode="auto">
          <a:xfrm>
            <a:off x="4997512" y="2593326"/>
            <a:ext cx="699444" cy="0"/>
          </a:xfrm>
          <a:prstGeom prst="straightConnector1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3" name="직사각형 182"/>
          <p:cNvSpPr/>
          <p:nvPr/>
        </p:nvSpPr>
        <p:spPr bwMode="auto">
          <a:xfrm>
            <a:off x="6938486" y="4490227"/>
            <a:ext cx="381633" cy="207880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cxnSp>
        <p:nvCxnSpPr>
          <p:cNvPr id="184" name="직선 연결선 183"/>
          <p:cNvCxnSpPr/>
          <p:nvPr/>
        </p:nvCxnSpPr>
        <p:spPr bwMode="auto">
          <a:xfrm>
            <a:off x="7033905" y="4594167"/>
            <a:ext cx="222619" cy="0"/>
          </a:xfrm>
          <a:prstGeom prst="line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5" name="직사각형 184"/>
          <p:cNvSpPr/>
          <p:nvPr/>
        </p:nvSpPr>
        <p:spPr bwMode="auto">
          <a:xfrm>
            <a:off x="5539207" y="4698124"/>
            <a:ext cx="1780955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Process Worker Thread Pool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86" name="직사각형 185"/>
          <p:cNvSpPr/>
          <p:nvPr/>
        </p:nvSpPr>
        <p:spPr bwMode="auto">
          <a:xfrm>
            <a:off x="5539009" y="4854033"/>
            <a:ext cx="890478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Spring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87" name="직사각형 186"/>
          <p:cNvSpPr/>
          <p:nvPr/>
        </p:nvSpPr>
        <p:spPr bwMode="auto">
          <a:xfrm>
            <a:off x="6429586" y="4854033"/>
            <a:ext cx="890478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MyBatis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88" name="직사각형 187"/>
          <p:cNvSpPr/>
          <p:nvPr/>
        </p:nvSpPr>
        <p:spPr bwMode="auto">
          <a:xfrm>
            <a:off x="5539009" y="5009926"/>
            <a:ext cx="1780955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Servlet API/JSP API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89" name="직사각형 188"/>
          <p:cNvSpPr/>
          <p:nvPr/>
        </p:nvSpPr>
        <p:spPr bwMode="auto">
          <a:xfrm>
            <a:off x="5539009" y="5165835"/>
            <a:ext cx="1780955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Tomcat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0" name="직사각형 189"/>
          <p:cNvSpPr/>
          <p:nvPr/>
        </p:nvSpPr>
        <p:spPr bwMode="auto">
          <a:xfrm>
            <a:off x="5539009" y="5321745"/>
            <a:ext cx="1780870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JDK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1" name="직사각형 190"/>
          <p:cNvSpPr/>
          <p:nvPr/>
        </p:nvSpPr>
        <p:spPr bwMode="auto">
          <a:xfrm>
            <a:off x="5539009" y="5477655"/>
            <a:ext cx="1780870" cy="1558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r>
              <a: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Ubuntu</a:t>
            </a:r>
            <a:endParaRPr lang="ko-KR" altLang="en-US" sz="8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6" name="자유형 198"/>
          <p:cNvSpPr/>
          <p:nvPr/>
        </p:nvSpPr>
        <p:spPr bwMode="auto">
          <a:xfrm>
            <a:off x="7558854" y="2164943"/>
            <a:ext cx="277882" cy="3934258"/>
          </a:xfrm>
          <a:custGeom>
            <a:avLst/>
            <a:gdLst>
              <a:gd name="connsiteX0" fmla="*/ 342900 w 355600"/>
              <a:gd name="connsiteY0" fmla="*/ 190500 h 4864100"/>
              <a:gd name="connsiteX1" fmla="*/ 0 w 355600"/>
              <a:gd name="connsiteY1" fmla="*/ 0 h 4864100"/>
              <a:gd name="connsiteX2" fmla="*/ 12700 w 355600"/>
              <a:gd name="connsiteY2" fmla="*/ 4864100 h 4864100"/>
              <a:gd name="connsiteX3" fmla="*/ 355600 w 355600"/>
              <a:gd name="connsiteY3" fmla="*/ 977900 h 486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4864100">
                <a:moveTo>
                  <a:pt x="342900" y="190500"/>
                </a:moveTo>
                <a:lnTo>
                  <a:pt x="0" y="0"/>
                </a:lnTo>
                <a:cubicBezTo>
                  <a:pt x="4233" y="1621367"/>
                  <a:pt x="8467" y="3242733"/>
                  <a:pt x="12700" y="4864100"/>
                </a:cubicBezTo>
                <a:lnTo>
                  <a:pt x="355600" y="977900"/>
                </a:lnTo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197" name="Text Box 4"/>
          <p:cNvSpPr txBox="1">
            <a:spLocks noChangeArrowheads="1"/>
          </p:cNvSpPr>
          <p:nvPr/>
        </p:nvSpPr>
        <p:spPr bwMode="auto">
          <a:xfrm>
            <a:off x="2154505" y="1285962"/>
            <a:ext cx="70544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 시스템에서 저장 서비스를 위한 스토리지 플랫폼 내 저장처리는 다음과 같이 구성되어 있습니다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9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3.5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3" y="1646890"/>
            <a:ext cx="1578165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클라이언트 앱 개발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99874"/>
              </p:ext>
            </p:extLst>
          </p:nvPr>
        </p:nvGraphicFramePr>
        <p:xfrm>
          <a:off x="2393385" y="1520982"/>
          <a:ext cx="6604000" cy="5160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680">
                  <a:extLst>
                    <a:ext uri="{9D8B030D-6E8A-4147-A177-3AD203B41FA5}">
                      <a16:colId xmlns:a16="http://schemas.microsoft.com/office/drawing/2014/main" val="616191624"/>
                    </a:ext>
                  </a:extLst>
                </a:gridCol>
                <a:gridCol w="5430320">
                  <a:extLst>
                    <a:ext uri="{9D8B030D-6E8A-4147-A177-3AD203B41FA5}">
                      <a16:colId xmlns:a16="http://schemas.microsoft.com/office/drawing/2014/main" val="653608026"/>
                    </a:ext>
                  </a:extLst>
                </a:gridCol>
              </a:tblGrid>
              <a:tr h="25304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 </a:t>
                      </a:r>
                      <a:r>
                        <a:rPr lang="ko-KR" altLang="en-US" sz="9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 형태</a:t>
                      </a:r>
                      <a:endParaRPr lang="en-US" altLang="ko-KR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8351088"/>
                  </a:ext>
                </a:extLst>
              </a:tr>
              <a:tr h="26304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 </a:t>
                      </a:r>
                      <a:r>
                        <a:rPr lang="ko-KR" altLang="en-US" sz="9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 시</a:t>
                      </a:r>
                      <a:endParaRPr lang="en-US" altLang="ko-KR" sz="900" b="1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고려사항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Native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App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고려 기술 및 제어센서</a:t>
                      </a:r>
                      <a:endParaRPr lang="en-US" altLang="ko-KR" sz="800" baseline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Camera (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동영상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사진 촬영 및 업로드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GPS / Gyro /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가속센서 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위치 </a:t>
                      </a:r>
                      <a:r>
                        <a:rPr lang="ko-KR" altLang="en-US" sz="800" baseline="0" dirty="0" err="1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측위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Web-view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control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Bundle URL (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타 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App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연동 시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800" baseline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 시 테스트 환경관련</a:t>
                      </a:r>
                      <a:endParaRPr lang="en-US" altLang="ko-KR" sz="800" baseline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 err="1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TestFlight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(iOS)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E-mail (Android, </a:t>
                      </a:r>
                      <a:r>
                        <a:rPr lang="en-US" altLang="ko-KR" sz="800" baseline="0" dirty="0" err="1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apk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배포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Tx/>
                        <a:buChar char="-"/>
                      </a:pPr>
                      <a:endParaRPr lang="en-US" altLang="ko-KR" sz="800" baseline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웹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앱 적용기술 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반응형 웹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-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주로 사용하는 화면비를 조사 </a:t>
                      </a:r>
                      <a:r>
                        <a:rPr lang="en-US" altLang="ko-KR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css3 @media </a:t>
                      </a:r>
                      <a:r>
                        <a:rPr lang="ko-KR" altLang="en-US" sz="800" baseline="0" dirty="0"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설정</a:t>
                      </a:r>
                      <a:endParaRPr lang="en-US" altLang="ko-KR" sz="800" baseline="0" dirty="0"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9714463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672387" y="1643599"/>
            <a:ext cx="5113377" cy="2339933"/>
            <a:chOff x="992561" y="2241120"/>
            <a:chExt cx="5113377" cy="2339933"/>
          </a:xfrm>
        </p:grpSpPr>
        <p:sp>
          <p:nvSpPr>
            <p:cNvPr id="8" name="Rounded Rectangle 17"/>
            <p:cNvSpPr/>
            <p:nvPr/>
          </p:nvSpPr>
          <p:spPr>
            <a:xfrm>
              <a:off x="992561" y="2745176"/>
              <a:ext cx="1623890" cy="183587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137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4571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kx="-3284103" algn="br" rotWithShape="0">
                      <a:srgbClr val="4571A1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Objective-C, C, Java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등의 언어로 개발된 디바이스 종속적인 애플리케이션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개발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배포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/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유지보수에 큰 단점이 있음</a:t>
              </a:r>
            </a:p>
          </p:txBody>
        </p:sp>
        <p:sp>
          <p:nvSpPr>
            <p:cNvPr id="9" name="Rounded Rectangle 18"/>
            <p:cNvSpPr/>
            <p:nvPr/>
          </p:nvSpPr>
          <p:spPr>
            <a:xfrm>
              <a:off x="997909" y="2241120"/>
              <a:ext cx="1616268" cy="49858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Native</a:t>
              </a:r>
            </a:p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Application</a:t>
              </a:r>
              <a:endParaRPr lang="ko-KR" altLang="en-US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0" name="Rounded Rectangle 21"/>
            <p:cNvSpPr/>
            <p:nvPr/>
          </p:nvSpPr>
          <p:spPr>
            <a:xfrm>
              <a:off x="2741831" y="2745176"/>
              <a:ext cx="1623890" cy="183587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137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4571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kx="-3284103" algn="br" rotWithShape="0">
                      <a:srgbClr val="4571A1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순수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웹기술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(HTML, CSS, </a:t>
              </a:r>
              <a:r>
                <a:rPr lang="en-US" altLang="ko-KR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Javascript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)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로 만든 브라우저 기반의 애플리케이션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아직 완벽하지 않으며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, DAP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는 진척도가 느림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현재는 디바이스 기능을 활용할 수 없음</a:t>
              </a:r>
            </a:p>
          </p:txBody>
        </p:sp>
        <p:sp>
          <p:nvSpPr>
            <p:cNvPr id="11" name="Rounded Rectangle 23"/>
            <p:cNvSpPr/>
            <p:nvPr/>
          </p:nvSpPr>
          <p:spPr>
            <a:xfrm>
              <a:off x="2747179" y="2241120"/>
              <a:ext cx="1616268" cy="49858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Web</a:t>
              </a:r>
            </a:p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Application</a:t>
              </a:r>
              <a:endParaRPr lang="ko-KR" altLang="en-US" sz="800" b="1" dirty="0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2" name="Rounded Rectangle 25"/>
            <p:cNvSpPr/>
            <p:nvPr/>
          </p:nvSpPr>
          <p:spPr>
            <a:xfrm>
              <a:off x="1180125" y="3175123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iPhone app.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(Apple </a:t>
              </a:r>
              <a:r>
                <a:rPr lang="en-US" altLang="ko-KR" sz="800" dirty="0" err="1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AppStore</a:t>
              </a:r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" name="Rounded Rectangle 26"/>
            <p:cNvSpPr/>
            <p:nvPr/>
          </p:nvSpPr>
          <p:spPr>
            <a:xfrm>
              <a:off x="1180125" y="3542528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Android app.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(Android Market)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" name="Rounded Rectangle 27"/>
            <p:cNvSpPr/>
            <p:nvPr/>
          </p:nvSpPr>
          <p:spPr>
            <a:xfrm>
              <a:off x="1180125" y="3909935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Nokia app.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Ovi</a:t>
              </a:r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 Store)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" name="Rounded Rectangle 29"/>
            <p:cNvSpPr/>
            <p:nvPr/>
          </p:nvSpPr>
          <p:spPr>
            <a:xfrm>
              <a:off x="2929395" y="3221195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HTML, CSS, JS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7" name="Rounded Rectangle 30"/>
            <p:cNvSpPr/>
            <p:nvPr/>
          </p:nvSpPr>
          <p:spPr>
            <a:xfrm>
              <a:off x="2929395" y="3588602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Device API &amp; Policy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9" name="Rounded Rectangle 22"/>
            <p:cNvSpPr/>
            <p:nvPr/>
          </p:nvSpPr>
          <p:spPr>
            <a:xfrm>
              <a:off x="4482048" y="2745176"/>
              <a:ext cx="1623890" cy="1835877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3137"/>
                    <a:invGamma/>
                  </a:srgbClr>
                </a:gs>
              </a:gsLst>
              <a:lin ang="5400000" scaled="1"/>
            </a:gradFill>
            <a:ln w="12700" algn="ctr">
              <a:solidFill>
                <a:srgbClr val="4571A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28398" dir="12393903" kx="-3284103" algn="br" rotWithShape="0">
                      <a:srgbClr val="4571A1">
                        <a:gamma/>
                        <a:shade val="60000"/>
                        <a:invGamma/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t"/>
            <a:lstStyle/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PhoneGap</a:t>
              </a:r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 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등의 멀티플랫폼 </a:t>
              </a: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 err="1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웹기반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 애플리케이션 </a:t>
              </a:r>
              <a:r>
                <a:rPr lang="ko-KR" altLang="en-US" sz="800" dirty="0" err="1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프레임웍을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 사용하여 만든 애플리케이션</a:t>
              </a: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endParaRPr lang="en-US" altLang="ko-KR" sz="800" dirty="0">
                <a:latin typeface="나눔고딕코딩" panose="020D0009000000000000" pitchFamily="49" charset="-127"/>
                <a:ea typeface="나눔고딕코딩" panose="020D0009000000000000" pitchFamily="49" charset="-127"/>
                <a:cs typeface="Arial" panose="020B0604020202020204" pitchFamily="34" charset="0"/>
              </a:endParaRPr>
            </a:p>
            <a:p>
              <a:pPr fontAlgn="base" latinLnBrk="0">
                <a:spcBef>
                  <a:spcPct val="50000"/>
                </a:spcBef>
                <a:spcAft>
                  <a:spcPct val="0"/>
                </a:spcAft>
              </a:pP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네이티브의 단점과 웹이 가진</a:t>
              </a:r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(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현재로서의</a:t>
              </a:r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) </a:t>
              </a:r>
              <a:r>
                <a:rPr lang="ko-KR" altLang="en-US" sz="800" dirty="0">
                  <a:latin typeface="나눔고딕코딩" panose="020D0009000000000000" pitchFamily="49" charset="-127"/>
                  <a:ea typeface="나눔고딕코딩" panose="020D0009000000000000" pitchFamily="49" charset="-127"/>
                  <a:cs typeface="Arial" panose="020B0604020202020204" pitchFamily="34" charset="0"/>
                </a:rPr>
                <a:t>한계를 극복하기 위한 대안</a:t>
              </a:r>
            </a:p>
          </p:txBody>
        </p:sp>
        <p:sp>
          <p:nvSpPr>
            <p:cNvPr id="20" name="Rounded Rectangle 24"/>
            <p:cNvSpPr/>
            <p:nvPr/>
          </p:nvSpPr>
          <p:spPr>
            <a:xfrm>
              <a:off x="4487396" y="2241120"/>
              <a:ext cx="1616268" cy="498586"/>
            </a:xfrm>
            <a:prstGeom prst="roundRect">
              <a:avLst>
                <a:gd name="adj" fmla="val 0"/>
              </a:avLst>
            </a:prstGeom>
            <a:solidFill>
              <a:srgbClr val="FF57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Hybrid</a:t>
              </a:r>
            </a:p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Application</a:t>
              </a:r>
              <a:endParaRPr lang="ko-KR" altLang="en-US" sz="800" b="1">
                <a:solidFill>
                  <a:schemeClr val="bg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1" name="Rounded Rectangle 32"/>
            <p:cNvSpPr/>
            <p:nvPr/>
          </p:nvSpPr>
          <p:spPr>
            <a:xfrm>
              <a:off x="4669612" y="3388361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Bridge-to-OS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2" name="Rounded Rectangle 33"/>
            <p:cNvSpPr/>
            <p:nvPr/>
          </p:nvSpPr>
          <p:spPr>
            <a:xfrm>
              <a:off x="4669612" y="3755768"/>
              <a:ext cx="1253335" cy="307454"/>
            </a:xfrm>
            <a:prstGeom prst="roundRect">
              <a:avLst>
                <a:gd name="adj" fmla="val 0"/>
              </a:avLst>
            </a:prstGeom>
            <a:noFill/>
            <a:ln w="12700">
              <a:solidFill>
                <a:srgbClr val="01579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Bridge-to-Browser</a:t>
              </a:r>
              <a:endParaRPr lang="ko-KR" altLang="en-US" sz="80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</p:grpSp>
      <p:pic>
        <p:nvPicPr>
          <p:cNvPr id="27" name="Picture 2" descr="\\10.189.2.152\uiux project\02.설계(DS)\04.Publish\images\lib\devic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333" y="4610205"/>
            <a:ext cx="2524157" cy="186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2154505" y="1168273"/>
            <a:ext cx="705441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본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제안사는 클라이언트 개발 시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시스템의 조기도입 및 향후 확장성을 고려하여 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Hybrid Application 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형태로 </a:t>
            </a:r>
            <a:r>
              <a:rPr lang="ko-KR" altLang="en-US" sz="1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개발공급합니다</a:t>
            </a:r>
            <a:r>
              <a:rPr lang="en-US" altLang="ko-KR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804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3 </a:t>
            </a:r>
            <a:r>
              <a:rPr lang="ko-KR" altLang="en-US" sz="2000" b="1" spc="-7" dirty="0">
                <a:latin typeface="+mn-ea"/>
              </a:rPr>
              <a:t>제안 시스템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3.5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시스템 구축 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533" y="1646890"/>
            <a:ext cx="1578165" cy="229819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pPr algn="dist"/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어드민 페이지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백오피스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502" y="2206027"/>
            <a:ext cx="1790781" cy="1329559"/>
          </a:xfrm>
          <a:prstGeom prst="rect">
            <a:avLst/>
          </a:prstGeom>
        </p:spPr>
      </p:pic>
      <p:sp>
        <p:nvSpPr>
          <p:cNvPr id="8" name="자유형 198"/>
          <p:cNvSpPr/>
          <p:nvPr/>
        </p:nvSpPr>
        <p:spPr bwMode="auto">
          <a:xfrm>
            <a:off x="7169555" y="2572349"/>
            <a:ext cx="1521772" cy="3934258"/>
          </a:xfrm>
          <a:custGeom>
            <a:avLst/>
            <a:gdLst>
              <a:gd name="connsiteX0" fmla="*/ 342900 w 355600"/>
              <a:gd name="connsiteY0" fmla="*/ 190500 h 4864100"/>
              <a:gd name="connsiteX1" fmla="*/ 0 w 355600"/>
              <a:gd name="connsiteY1" fmla="*/ 0 h 4864100"/>
              <a:gd name="connsiteX2" fmla="*/ 12700 w 355600"/>
              <a:gd name="connsiteY2" fmla="*/ 4864100 h 4864100"/>
              <a:gd name="connsiteX3" fmla="*/ 355600 w 355600"/>
              <a:gd name="connsiteY3" fmla="*/ 977900 h 486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" h="4864100">
                <a:moveTo>
                  <a:pt x="342900" y="190500"/>
                </a:moveTo>
                <a:lnTo>
                  <a:pt x="0" y="0"/>
                </a:lnTo>
                <a:cubicBezTo>
                  <a:pt x="4233" y="1621367"/>
                  <a:pt x="8467" y="3242733"/>
                  <a:pt x="12700" y="4864100"/>
                </a:cubicBezTo>
                <a:lnTo>
                  <a:pt x="355600" y="977900"/>
                </a:lnTo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ko-KR" altLang="en-US" sz="80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01801" y="2572349"/>
            <a:ext cx="4667754" cy="3934258"/>
            <a:chOff x="2625504" y="1376772"/>
            <a:chExt cx="4667754" cy="3774650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5255221" y="1376772"/>
              <a:ext cx="2038037" cy="377465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t"/>
            <a:lstStyle/>
            <a:p>
              <a:pPr algn="l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Admin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2625504" y="1872207"/>
              <a:ext cx="1209129" cy="50320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 Platform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2625504" y="2966308"/>
              <a:ext cx="1209129" cy="5032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Service Platform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2625504" y="3991752"/>
              <a:ext cx="1209129" cy="5032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Convergence Platform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4" name="타원 13"/>
            <p:cNvSpPr/>
            <p:nvPr/>
          </p:nvSpPr>
          <p:spPr bwMode="auto">
            <a:xfrm>
              <a:off x="3931521" y="2986175"/>
              <a:ext cx="120913" cy="13674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25981" y="2905425"/>
              <a:ext cx="739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KVS </a:t>
              </a:r>
            </a:p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3931521" y="3317495"/>
              <a:ext cx="120913" cy="13674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25981" y="3236744"/>
              <a:ext cx="739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GLD</a:t>
              </a:r>
            </a:p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8" name="타원 17"/>
            <p:cNvSpPr/>
            <p:nvPr/>
          </p:nvSpPr>
          <p:spPr bwMode="auto">
            <a:xfrm>
              <a:off x="3931521" y="4189687"/>
              <a:ext cx="120913" cy="13674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25980" y="4108937"/>
              <a:ext cx="793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Convergence</a:t>
              </a:r>
            </a:p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0" name="타원 19"/>
            <p:cNvSpPr/>
            <p:nvPr/>
          </p:nvSpPr>
          <p:spPr bwMode="auto">
            <a:xfrm>
              <a:off x="3955707" y="1895163"/>
              <a:ext cx="120913" cy="13674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50166" y="1814413"/>
              <a:ext cx="902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Configuration</a:t>
              </a:r>
            </a:p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3955707" y="2226482"/>
              <a:ext cx="120913" cy="136747"/>
            </a:xfrm>
            <a:prstGeom prst="ellipse">
              <a:avLst/>
            </a:prstGeom>
            <a:solidFill>
              <a:schemeClr val="bg1"/>
            </a:solidFill>
            <a:ln w="285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/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50166" y="2145732"/>
              <a:ext cx="739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</a:t>
              </a:r>
            </a:p>
            <a:p>
              <a:pPr algn="l"/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Manage API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 bwMode="auto">
            <a:xfrm>
              <a:off x="5376340" y="1732355"/>
              <a:ext cx="1692780" cy="21879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Configuration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5376340" y="1951169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…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5376340" y="2334135"/>
              <a:ext cx="1692780" cy="21879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Object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5376340" y="2552949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Storage Adaptor Manage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5376340" y="2717065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Repository Manage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 bwMode="auto">
            <a:xfrm>
              <a:off x="5376340" y="3127359"/>
              <a:ext cx="1692780" cy="21879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KVS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 bwMode="auto">
            <a:xfrm>
              <a:off x="5376340" y="3346173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…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5376340" y="3756467"/>
              <a:ext cx="1692780" cy="21879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GLD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5376340" y="3975281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…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5376340" y="4358198"/>
              <a:ext cx="1692780" cy="218796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altLang="ko-KR" sz="800" b="1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Convergence Manager</a:t>
              </a:r>
              <a:endParaRPr lang="ko-KR" altLang="en-US" sz="800" b="1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5376340" y="4577013"/>
              <a:ext cx="1692780" cy="164097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r>
                <a:rPr lang="en-US" altLang="ko-KR" sz="800" dirty="0">
                  <a:latin typeface="나눔고딕코딩" panose="020D0009000000000000" pitchFamily="49" charset="-127"/>
                  <a:ea typeface="나눔고딕코딩" panose="020D0009000000000000" pitchFamily="49" charset="-127"/>
                </a:rPr>
                <a:t>…</a:t>
              </a:r>
              <a:endParaRPr lang="ko-KR" altLang="en-US" sz="800" dirty="0">
                <a:latin typeface="나눔고딕코딩" panose="020D0009000000000000" pitchFamily="49" charset="-127"/>
                <a:ea typeface="나눔고딕코딩" panose="020D0009000000000000" pitchFamily="49" charset="-127"/>
              </a:endParaRPr>
            </a:p>
          </p:txBody>
        </p:sp>
        <p:cxnSp>
          <p:nvCxnSpPr>
            <p:cNvPr id="35" name="꺾인 연결선 159"/>
            <p:cNvCxnSpPr>
              <a:stCxn id="24" idx="1"/>
              <a:endCxn id="21" idx="3"/>
            </p:cNvCxnSpPr>
            <p:nvPr/>
          </p:nvCxnSpPr>
          <p:spPr bwMode="auto">
            <a:xfrm rot="10800000" flipV="1">
              <a:off x="4952798" y="1841752"/>
              <a:ext cx="423542" cy="141937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꺾인 연결선 160"/>
            <p:cNvCxnSpPr>
              <a:stCxn id="26" idx="1"/>
              <a:endCxn id="23" idx="3"/>
            </p:cNvCxnSpPr>
            <p:nvPr/>
          </p:nvCxnSpPr>
          <p:spPr bwMode="auto">
            <a:xfrm rot="10800000">
              <a:off x="4789674" y="2315009"/>
              <a:ext cx="586667" cy="12852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꺾인 연결선 165"/>
            <p:cNvCxnSpPr>
              <a:stCxn id="29" idx="1"/>
              <a:endCxn id="15" idx="3"/>
            </p:cNvCxnSpPr>
            <p:nvPr/>
          </p:nvCxnSpPr>
          <p:spPr bwMode="auto">
            <a:xfrm rot="10800000">
              <a:off x="4765488" y="3074703"/>
              <a:ext cx="610852" cy="162055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8" name="꺾인 연결선 169"/>
            <p:cNvCxnSpPr>
              <a:stCxn id="31" idx="1"/>
              <a:endCxn id="17" idx="3"/>
            </p:cNvCxnSpPr>
            <p:nvPr/>
          </p:nvCxnSpPr>
          <p:spPr bwMode="auto">
            <a:xfrm rot="10800000">
              <a:off x="4765488" y="3406021"/>
              <a:ext cx="610852" cy="459844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꺾인 연결선 173"/>
            <p:cNvCxnSpPr>
              <a:stCxn id="33" idx="1"/>
              <a:endCxn id="19" idx="3"/>
            </p:cNvCxnSpPr>
            <p:nvPr/>
          </p:nvCxnSpPr>
          <p:spPr bwMode="auto">
            <a:xfrm rot="10800000">
              <a:off x="4819862" y="4278214"/>
              <a:ext cx="556479" cy="189382"/>
            </a:xfrm>
            <a:prstGeom prst="bentConnector3">
              <a:avLst>
                <a:gd name="adj1" fmla="val 50000"/>
              </a:avLst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3" name="직사각형 42"/>
          <p:cNvSpPr/>
          <p:nvPr/>
        </p:nvSpPr>
        <p:spPr bwMode="auto">
          <a:xfrm>
            <a:off x="8691327" y="2704354"/>
            <a:ext cx="426956" cy="767049"/>
          </a:xfrm>
          <a:prstGeom prst="rect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</p:spPr>
        <p:txBody>
          <a:bodyPr rtlCol="0" anchor="t"/>
          <a:lstStyle/>
          <a:p>
            <a:pPr algn="l"/>
            <a:endParaRPr lang="ko-KR" altLang="en-US" sz="800" b="1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498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2000">
              <a:schemeClr val="bg1"/>
            </a:gs>
            <a:gs pos="52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2476" y="2057402"/>
            <a:ext cx="266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-16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관리</a:t>
            </a:r>
            <a:endParaRPr kumimoji="0" lang="ko-KR" altLang="en-US" sz="4800" b="0" i="0" u="none" strike="noStrike" kern="1200" cap="none" spc="-16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40967" y="1826518"/>
            <a:ext cx="484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2477" y="1006615"/>
            <a:ext cx="4330767" cy="704463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6" dirty="0">
                <a:solidFill>
                  <a:prstClr val="black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4</a:t>
            </a:r>
            <a:endParaRPr kumimoji="0" lang="ko-KR" altLang="en-US" sz="3600" b="0" i="0" u="none" strike="noStrike" kern="1200" cap="none" spc="-16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163" y="3777921"/>
            <a:ext cx="1524776" cy="1024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 추진 전략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투입 인력 계획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309372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4 </a:t>
            </a:r>
            <a:r>
              <a:rPr lang="ko-KR" altLang="en-US" sz="2000" b="1" spc="-7" dirty="0">
                <a:latin typeface="+mn-ea"/>
              </a:rPr>
              <a:t>사업 관리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4.1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사업 추진 전략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06191" y="1932027"/>
            <a:ext cx="8928992" cy="3744416"/>
            <a:chOff x="2518452" y="2410049"/>
            <a:chExt cx="4869095" cy="2037902"/>
          </a:xfrm>
        </p:grpSpPr>
        <p:sp>
          <p:nvSpPr>
            <p:cNvPr id="7" name="모서리가 둥근 직사각형 4"/>
            <p:cNvSpPr/>
            <p:nvPr/>
          </p:nvSpPr>
          <p:spPr>
            <a:xfrm>
              <a:off x="2518452" y="2410049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8" name="모서리가 둥근 직사각형 6"/>
            <p:cNvSpPr/>
            <p:nvPr/>
          </p:nvSpPr>
          <p:spPr>
            <a:xfrm>
              <a:off x="5043399" y="2410049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9" name="모서리가 둥근 직사각형 7"/>
            <p:cNvSpPr/>
            <p:nvPr/>
          </p:nvSpPr>
          <p:spPr>
            <a:xfrm>
              <a:off x="2518452" y="3518381"/>
              <a:ext cx="2344148" cy="929570"/>
            </a:xfrm>
            <a:prstGeom prst="roundRect">
              <a:avLst>
                <a:gd name="adj" fmla="val 7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0" name="모서리가 둥근 직사각형 8"/>
            <p:cNvSpPr/>
            <p:nvPr/>
          </p:nvSpPr>
          <p:spPr>
            <a:xfrm>
              <a:off x="5043399" y="3518381"/>
              <a:ext cx="2344148" cy="929570"/>
            </a:xfrm>
            <a:prstGeom prst="roundRect">
              <a:avLst>
                <a:gd name="adj" fmla="val 7000"/>
              </a:avLst>
            </a:prstGeom>
            <a:gradFill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balanced" dir="t"/>
            </a:scene3d>
            <a:sp3d prstMaterial="plastic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1" name="타원 10"/>
            <p:cNvSpPr/>
            <p:nvPr/>
          </p:nvSpPr>
          <p:spPr bwMode="auto">
            <a:xfrm>
              <a:off x="4407422" y="2849951"/>
              <a:ext cx="1084192" cy="1084192"/>
            </a:xfrm>
            <a:prstGeom prst="ellipse">
              <a:avLst/>
            </a:prstGeom>
            <a:solidFill>
              <a:schemeClr val="bg1">
                <a:alpha val="33000"/>
              </a:schemeClr>
            </a:solidFill>
            <a:ln w="203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2" name="타원 11"/>
            <p:cNvSpPr/>
            <p:nvPr/>
          </p:nvSpPr>
          <p:spPr bwMode="auto">
            <a:xfrm>
              <a:off x="4533630" y="2976160"/>
              <a:ext cx="832977" cy="832977"/>
            </a:xfrm>
            <a:prstGeom prst="ellipse">
              <a:avLst/>
            </a:prstGeom>
            <a:solidFill>
              <a:schemeClr val="bg1"/>
            </a:solidFill>
            <a:ln w="203200">
              <a:solidFill>
                <a:schemeClr val="bg1">
                  <a:alpha val="4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579742" y="2471740"/>
              <a:ext cx="2062548" cy="652348"/>
              <a:chOff x="1411094" y="1711905"/>
              <a:chExt cx="2338578" cy="861579"/>
            </a:xfrm>
          </p:grpSpPr>
          <p:sp>
            <p:nvSpPr>
              <p:cNvPr id="17" name="TextBox 62"/>
              <p:cNvSpPr txBox="1">
                <a:spLocks noChangeArrowheads="1"/>
              </p:cNvSpPr>
              <p:nvPr/>
            </p:nvSpPr>
            <p:spPr bwMode="auto">
              <a:xfrm>
                <a:off x="1411094" y="1711905"/>
                <a:ext cx="1754755" cy="2433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0" lang="ko-KR" altLang="en-US" sz="1600" b="1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전문개발인력 투입</a:t>
                </a:r>
                <a:endParaRPr kumimoji="0" lang="en-US" altLang="ko-KR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  <p:sp>
            <p:nvSpPr>
              <p:cNvPr id="18" name="TextBox 14"/>
              <p:cNvSpPr txBox="1"/>
              <p:nvPr/>
            </p:nvSpPr>
            <p:spPr bwMode="auto">
              <a:xfrm>
                <a:off x="1457130" y="1992747"/>
                <a:ext cx="2292542" cy="580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유사프로젝트 수행 경험자 중심</a:t>
                </a:r>
                <a:endParaRPr kumimoji="0" lang="en-US" altLang="ko-KR" sz="11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관련 분야 전문 개발인력으로 구성</a:t>
                </a:r>
                <a:endPara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  <a:p>
                <a:pPr marL="228600" indent="-228600" fontAlgn="auto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ü"/>
                  <a:defRPr/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개발 </a:t>
                </a:r>
                <a:r>
                  <a:rPr kumimoji="0" lang="en-US" altLang="ko-KR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/ </a:t>
                </a:r>
                <a:r>
                  <a:rPr kumimoji="0" lang="ko-KR" altLang="en-US" sz="1000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itchFamily="34" charset="0"/>
                  </a:rPr>
                  <a:t>데이터베이스 등 자격증 소지자</a:t>
                </a:r>
                <a:endParaRPr kumimoji="0" lang="en-US" altLang="ko-KR" sz="1000" b="1" dirty="0">
                  <a:solidFill>
                    <a:srgbClr val="FFC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14" name="TextBox 62"/>
            <p:cNvSpPr txBox="1">
              <a:spLocks noChangeArrowheads="1"/>
            </p:cNvSpPr>
            <p:nvPr/>
          </p:nvSpPr>
          <p:spPr bwMode="auto">
            <a:xfrm>
              <a:off x="5777605" y="2477914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0"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체계적 프로젝트 관리</a:t>
              </a:r>
              <a:endParaRPr kumimoji="0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5" name="TextBox 62"/>
            <p:cNvSpPr txBox="1">
              <a:spLocks noChangeArrowheads="1"/>
            </p:cNvSpPr>
            <p:nvPr/>
          </p:nvSpPr>
          <p:spPr bwMode="auto">
            <a:xfrm>
              <a:off x="2579742" y="3563511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단계별 사업추진</a:t>
              </a:r>
              <a:endParaRPr kumimoji="0"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  <p:sp>
          <p:nvSpPr>
            <p:cNvPr id="16" name="TextBox 62"/>
            <p:cNvSpPr txBox="1">
              <a:spLocks noChangeArrowheads="1"/>
            </p:cNvSpPr>
            <p:nvPr/>
          </p:nvSpPr>
          <p:spPr bwMode="auto">
            <a:xfrm>
              <a:off x="5777605" y="3569684"/>
              <a:ext cx="1547636" cy="184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0" lang="ko-KR" altLang="en-US" sz="1600" b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itchFamily="34" charset="0"/>
                </a:rPr>
                <a:t>협의체 구성</a:t>
              </a:r>
              <a:endParaRPr kumimoji="0" lang="en-US" altLang="ko-KR" sz="1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3909526" y="2611700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0" name="Picture 2" descr="app, apps, mobile, pho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905" y="262353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14"/>
          <p:cNvSpPr txBox="1"/>
          <p:nvPr/>
        </p:nvSpPr>
        <p:spPr bwMode="auto">
          <a:xfrm>
            <a:off x="677105" y="4452307"/>
            <a:ext cx="37078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단계별 추진을 통한 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사업 리스크 최소화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단계별 산출물과 체크리스트 점검을 통한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단계별 관리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409663"/>
              </p:ext>
            </p:extLst>
          </p:nvPr>
        </p:nvGraphicFramePr>
        <p:xfrm>
          <a:off x="687544" y="5049616"/>
          <a:ext cx="4028976" cy="5548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748">
                  <a:extLst>
                    <a:ext uri="{9D8B030D-6E8A-4147-A177-3AD203B41FA5}">
                      <a16:colId xmlns:a16="http://schemas.microsoft.com/office/drawing/2014/main" val="2427411309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3981887616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3243201293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2805337501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1374632972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999477531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2605565879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3995725555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182136764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3856697873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3711643898"/>
                    </a:ext>
                  </a:extLst>
                </a:gridCol>
                <a:gridCol w="335748">
                  <a:extLst>
                    <a:ext uri="{9D8B030D-6E8A-4147-A177-3AD203B41FA5}">
                      <a16:colId xmlns:a16="http://schemas.microsoft.com/office/drawing/2014/main" val="2331298427"/>
                    </a:ext>
                  </a:extLst>
                </a:gridCol>
              </a:tblGrid>
              <a:tr h="303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M+11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646566"/>
                  </a:ext>
                </a:extLst>
              </a:tr>
              <a:tr h="25156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분석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개발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검증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시범서비스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이행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01781"/>
                  </a:ext>
                </a:extLst>
              </a:tr>
            </a:tbl>
          </a:graphicData>
        </a:graphic>
      </p:graphicFrame>
      <p:sp>
        <p:nvSpPr>
          <p:cNvPr id="23" name="TextBox 14"/>
          <p:cNvSpPr txBox="1"/>
          <p:nvPr/>
        </p:nvSpPr>
        <p:spPr bwMode="auto">
          <a:xfrm>
            <a:off x="5561379" y="2440758"/>
            <a:ext cx="3707863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프로젝트관리 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품질관리 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kumimoji="0"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방법론 제시</a:t>
            </a:r>
            <a:r>
              <a:rPr kumimoji="0"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협업 툴 채택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 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사용을 통한 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효율적 프로젝트 진행</a:t>
            </a:r>
            <a:r>
              <a:rPr lang="en-US" altLang="ko-KR" sz="100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4" name="TextBox 14"/>
          <p:cNvSpPr txBox="1"/>
          <p:nvPr/>
        </p:nvSpPr>
        <p:spPr bwMode="auto">
          <a:xfrm>
            <a:off x="5561379" y="4452307"/>
            <a:ext cx="370786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사업 초기 정확한 목표 시스템 설정을 위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한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협의체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/TFT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구성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”</a:t>
            </a:r>
            <a:endParaRPr kumimoji="0"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협의체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= {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고객사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PM +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개발사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PM + 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유관부서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}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 구성</a:t>
            </a:r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228600" indent="-228600" algn="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kumimoji="0"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 단계별 목표와 </a:t>
            </a:r>
            <a:r>
              <a:rPr lang="en-US" altLang="ko-KR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KPI</a:t>
            </a:r>
            <a:r>
              <a: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를 명확하게 제시</a:t>
            </a:r>
            <a:endParaRPr kumimoji="0"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25668" y="3794868"/>
            <a:ext cx="120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JoinKFA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통합 모바일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89300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4 </a:t>
            </a:r>
            <a:r>
              <a:rPr lang="ko-KR" altLang="en-US" sz="2000" b="1" spc="-7" dirty="0">
                <a:latin typeface="+mn-ea"/>
              </a:rPr>
              <a:t>사업 관리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4.2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투입인력계획 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주요인력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 b="1" dirty="0">
              <a:solidFill>
                <a:srgbClr val="0070C0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876859"/>
              </p:ext>
            </p:extLst>
          </p:nvPr>
        </p:nvGraphicFramePr>
        <p:xfrm>
          <a:off x="385668" y="1657218"/>
          <a:ext cx="9138823" cy="2885044"/>
        </p:xfrm>
        <a:graphic>
          <a:graphicData uri="http://schemas.openxmlformats.org/drawingml/2006/table">
            <a:tbl>
              <a:tblPr/>
              <a:tblGrid>
                <a:gridCol w="89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4427">
                  <a:extLst>
                    <a:ext uri="{9D8B030D-6E8A-4147-A177-3AD203B41FA5}">
                      <a16:colId xmlns:a16="http://schemas.microsoft.com/office/drawing/2014/main" val="677237283"/>
                    </a:ext>
                  </a:extLst>
                </a:gridCol>
                <a:gridCol w="764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48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3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72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122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327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6331">
                  <a:extLst>
                    <a:ext uri="{9D8B030D-6E8A-4147-A177-3AD203B41FA5}">
                      <a16:colId xmlns:a16="http://schemas.microsoft.com/office/drawing/2014/main" val="2185559339"/>
                    </a:ext>
                  </a:extLst>
                </a:gridCol>
                <a:gridCol w="679691">
                  <a:extLst>
                    <a:ext uri="{9D8B030D-6E8A-4147-A177-3AD203B41FA5}">
                      <a16:colId xmlns:a16="http://schemas.microsoft.com/office/drawing/2014/main" val="2504668637"/>
                    </a:ext>
                  </a:extLst>
                </a:gridCol>
                <a:gridCol w="6660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7907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소속기관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직위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개발경력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 및 학위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연구담당 분야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참여율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(%)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관련 자격증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5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학교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전공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정보처리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SCJP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(JAVA)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CCNA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네트워크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OCP</a:t>
                      </a: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오라클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366"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엠앤엘솔루션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황해연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상무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인하대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개발총괄</a:t>
                      </a:r>
                      <a:r>
                        <a:rPr lang="en-US" altLang="ko-KR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이정우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18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경남대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PL/Object manager/CMS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김필주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광운대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제어계측공학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Storage Platform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2889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최광석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중앙대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Storage Platform / Event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31889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유길용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경희대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Storage Platform / API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115260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김태우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금오공대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신소재공학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18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Storage Platform / Adaptor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731019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현선경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16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한국폴리텍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전자계산기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전문학사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Storage Platform / Interface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22960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추경일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광운대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제어계측공학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전시 </a:t>
                      </a:r>
                      <a:r>
                        <a:rPr lang="en-US" altLang="ko-KR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admin portal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권태헌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세명대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컴퓨터정보학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데이터분석</a:t>
                      </a:r>
                      <a:r>
                        <a:rPr lang="en-US" altLang="ko-KR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서버구축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조현준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사원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경원대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무역학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연동인터페이스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32820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오민철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과장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한국폴리텍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전문학사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</a:t>
                      </a: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 </a:t>
                      </a: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213206"/>
                  </a:ext>
                </a:extLst>
              </a:tr>
              <a:tr h="197366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전용태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전북대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컴퓨터공학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석사</a:t>
                      </a: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</a:t>
                      </a: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 </a:t>
                      </a:r>
                      <a:r>
                        <a:rPr lang="ko-KR" alt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3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●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11" marB="179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654516"/>
              </p:ext>
            </p:extLst>
          </p:nvPr>
        </p:nvGraphicFramePr>
        <p:xfrm>
          <a:off x="385668" y="4704780"/>
          <a:ext cx="4591051" cy="1917693"/>
        </p:xfrm>
        <a:graphic>
          <a:graphicData uri="http://schemas.openxmlformats.org/drawingml/2006/table">
            <a:tbl>
              <a:tblPr/>
              <a:tblGrid>
                <a:gridCol w="638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9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36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922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86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82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 발 업 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총괄 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 M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94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㈜엠앤엘솔루션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황해연 상무이사 </a:t>
                      </a:r>
                      <a:r>
                        <a:rPr lang="en-US" altLang="ko-KR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(CTO)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서버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시스템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플랫폼 설계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22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8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서 버 개 발 자 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PL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PoC / </a:t>
                      </a: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연동 인터페이스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 말 개 발 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이정우 부장 외 </a:t>
                      </a:r>
                      <a:r>
                        <a:rPr lang="en-US" altLang="ko-KR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5</a:t>
                      </a: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명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추경일 부장 외 </a:t>
                      </a:r>
                      <a:r>
                        <a:rPr lang="en-US" altLang="ko-KR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명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오민철 과장 외 </a:t>
                      </a: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명</a:t>
                      </a: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5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담당개발내용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81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스토리지플랫폼</a:t>
                      </a:r>
                      <a:endParaRPr lang="en-US" sz="800" b="1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전시 </a:t>
                      </a:r>
                      <a:r>
                        <a:rPr lang="en-US" altLang="ko-KR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 admin PoC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연동인터페이</a:t>
                      </a:r>
                      <a:r>
                        <a:rPr lang="en-US" altLang="ko-KR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(legacy/IoT)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스마트폰 앱 개발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아이폰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/</a:t>
                      </a: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안드로이드 각 </a:t>
                      </a:r>
                      <a:r>
                        <a:rPr lang="en-US" altLang="ko-KR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1</a:t>
                      </a:r>
                      <a:r>
                        <a:rPr lang="ko-KR" altLang="en-US" sz="800" kern="0" spc="-7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종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17909" marR="17909" marT="17908" marB="1790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338136"/>
              </p:ext>
            </p:extLst>
          </p:nvPr>
        </p:nvGraphicFramePr>
        <p:xfrm>
          <a:off x="5156106" y="4711131"/>
          <a:ext cx="4386246" cy="1911341"/>
        </p:xfrm>
        <a:graphic>
          <a:graphicData uri="http://schemas.openxmlformats.org/drawingml/2006/table">
            <a:tbl>
              <a:tblPr/>
              <a:tblGrid>
                <a:gridCol w="485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4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740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주요 과제 수행 경력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황해연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PM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ChatON/Always,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LGU+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이정우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CMS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T-Store/Hoppin CMS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 이미지가속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김필주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Storage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S-cloud,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ChatON/SHOP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325818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최광석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Storage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ChatON/Always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430330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유길용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Storage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ChatON/Always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576700"/>
                  </a:ext>
                </a:extLst>
              </a:tr>
              <a:tr h="17620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김태우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Storage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 T-store CMS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745519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현선경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Storage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hoppin CMS, S-cloud,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348551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추경일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PoC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 이미지가속시스템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권태헌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PoC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삼성전자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ChatON,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LGU+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KT OTV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쿠폰발행시스템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17402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오민철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단말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위치공유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LGU+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/ PC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 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App,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409657"/>
                  </a:ext>
                </a:extLst>
              </a:tr>
              <a:tr h="15774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전용태</a:t>
                      </a:r>
                    </a:p>
                  </a:txBody>
                  <a:tcPr marL="64776" marR="64776" marT="17910" marB="1791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단말</a:t>
                      </a: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SKT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T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위치공유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LGU+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/ PC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뷰어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 </a:t>
                      </a:r>
                      <a:r>
                        <a:rPr lang="en-US" altLang="ko-KR" sz="800" kern="0" spc="0" baseline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App,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4776" marR="64776" marT="17910" marB="1791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11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4 </a:t>
            </a:r>
            <a:r>
              <a:rPr lang="ko-KR" altLang="en-US" sz="2000" b="1" spc="-7" dirty="0">
                <a:latin typeface="+mn-ea"/>
              </a:rPr>
              <a:t>사업 관리</a:t>
            </a:r>
          </a:p>
        </p:txBody>
      </p:sp>
      <p:cxnSp>
        <p:nvCxnSpPr>
          <p:cNvPr id="41" name="직선 연결선 40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4.3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추진일정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680542"/>
              </p:ext>
            </p:extLst>
          </p:nvPr>
        </p:nvGraphicFramePr>
        <p:xfrm>
          <a:off x="1226373" y="2132538"/>
          <a:ext cx="8202612" cy="4518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1567042675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382643533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894499505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32844412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835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68131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9329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426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851318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99055" marR="99055" marT="45757" marB="4575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08798" y="1980384"/>
            <a:ext cx="869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바탕" panose="02030600000101010101" pitchFamily="18" charset="-127"/>
              </a:rPr>
              <a:t>Step.1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기획</a:t>
            </a:r>
            <a:r>
              <a:rPr lang="en-US" altLang="ko-KR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 </a:t>
            </a:r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308798" y="2906176"/>
            <a:ext cx="869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바탕" panose="02030600000101010101" pitchFamily="18" charset="-127"/>
              </a:rPr>
              <a:t>Step.2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설계</a:t>
            </a:r>
            <a:endParaRPr lang="en-US" altLang="ko-KR" sz="900" b="1" dirty="0">
              <a:solidFill>
                <a:srgbClr val="595959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SandTg"/>
            </a:endParaRPr>
          </a:p>
        </p:txBody>
      </p:sp>
      <p:sp>
        <p:nvSpPr>
          <p:cNvPr id="9" name="Rectangle 27"/>
          <p:cNvSpPr>
            <a:spLocks noChangeArrowheads="1"/>
          </p:cNvSpPr>
          <p:nvPr/>
        </p:nvSpPr>
        <p:spPr bwMode="auto">
          <a:xfrm>
            <a:off x="308798" y="4725377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바탕" panose="02030600000101010101" pitchFamily="18" charset="-127"/>
              </a:rPr>
              <a:t>Step.3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개발</a:t>
            </a:r>
            <a:r>
              <a:rPr lang="en-US" altLang="ko-KR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/</a:t>
            </a:r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구현</a:t>
            </a:r>
            <a:endParaRPr lang="en-US" altLang="ko-KR" sz="900" b="1" dirty="0">
              <a:solidFill>
                <a:srgbClr val="595959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SandTg"/>
            </a:endParaRPr>
          </a:p>
        </p:txBody>
      </p:sp>
      <p:sp>
        <p:nvSpPr>
          <p:cNvPr id="10" name="Rectangle 28"/>
          <p:cNvSpPr>
            <a:spLocks noChangeArrowheads="1"/>
          </p:cNvSpPr>
          <p:nvPr/>
        </p:nvSpPr>
        <p:spPr bwMode="auto">
          <a:xfrm>
            <a:off x="308798" y="6112306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바탕" panose="02030600000101010101" pitchFamily="18" charset="-127"/>
              </a:rPr>
              <a:t>Step.5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완료</a:t>
            </a:r>
            <a:endParaRPr lang="en-US" altLang="ko-KR" sz="900" b="1" dirty="0">
              <a:solidFill>
                <a:srgbClr val="595959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SandTg"/>
            </a:endParaRPr>
          </a:p>
        </p:txBody>
      </p:sp>
      <p:sp>
        <p:nvSpPr>
          <p:cNvPr id="11" name="AutoShape 57"/>
          <p:cNvSpPr>
            <a:spLocks noChangeArrowheads="1"/>
          </p:cNvSpPr>
          <p:nvPr/>
        </p:nvSpPr>
        <p:spPr bwMode="auto">
          <a:xfrm>
            <a:off x="7745733" y="5875009"/>
            <a:ext cx="1001713" cy="209550"/>
          </a:xfrm>
          <a:prstGeom prst="homePlate">
            <a:avLst>
              <a:gd name="adj" fmla="val 52539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시범서비스</a:t>
            </a:r>
          </a:p>
        </p:txBody>
      </p:sp>
      <p:sp>
        <p:nvSpPr>
          <p:cNvPr id="12" name="AutoShape 57"/>
          <p:cNvSpPr>
            <a:spLocks noChangeArrowheads="1"/>
          </p:cNvSpPr>
          <p:nvPr/>
        </p:nvSpPr>
        <p:spPr bwMode="auto">
          <a:xfrm>
            <a:off x="537398" y="2278742"/>
            <a:ext cx="682625" cy="431800"/>
          </a:xfrm>
          <a:prstGeom prst="homePlate">
            <a:avLst>
              <a:gd name="adj" fmla="val 27464"/>
            </a:avLst>
          </a:prstGeom>
          <a:solidFill>
            <a:schemeClr val="tx1">
              <a:lumMod val="65000"/>
              <a:lumOff val="35000"/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21600" tIns="0" rIns="21600" bIns="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7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서비스기획</a:t>
            </a:r>
            <a:r>
              <a:rPr lang="en-US" altLang="ko-KR" sz="7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7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환경분석</a:t>
            </a:r>
            <a:r>
              <a:rPr lang="en-US" altLang="ko-KR" sz="7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</a:p>
        </p:txBody>
      </p:sp>
      <p:sp>
        <p:nvSpPr>
          <p:cNvPr id="13" name="모서리가 둥근 직사각형 38"/>
          <p:cNvSpPr/>
          <p:nvPr/>
        </p:nvSpPr>
        <p:spPr>
          <a:xfrm>
            <a:off x="2248722" y="2802836"/>
            <a:ext cx="996950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분석서</a:t>
            </a:r>
          </a:p>
        </p:txBody>
      </p:sp>
      <p:sp>
        <p:nvSpPr>
          <p:cNvPr id="14" name="모서리가 둥근 직사각형 39"/>
          <p:cNvSpPr/>
          <p:nvPr/>
        </p:nvSpPr>
        <p:spPr>
          <a:xfrm>
            <a:off x="2248722" y="3069536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서버 기능 설계서</a:t>
            </a:r>
          </a:p>
        </p:txBody>
      </p:sp>
      <p:sp>
        <p:nvSpPr>
          <p:cNvPr id="15" name="모서리가 둥근 직사각형 40"/>
          <p:cNvSpPr/>
          <p:nvPr/>
        </p:nvSpPr>
        <p:spPr>
          <a:xfrm>
            <a:off x="1239073" y="2258104"/>
            <a:ext cx="1008063" cy="1476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수행계획서</a:t>
            </a:r>
          </a:p>
        </p:txBody>
      </p:sp>
      <p:sp>
        <p:nvSpPr>
          <p:cNvPr id="16" name="모서리가 둥근 직사각형 43"/>
          <p:cNvSpPr/>
          <p:nvPr/>
        </p:nvSpPr>
        <p:spPr>
          <a:xfrm>
            <a:off x="8790772" y="6246075"/>
            <a:ext cx="594929" cy="12811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인수인계서</a:t>
            </a:r>
          </a:p>
        </p:txBody>
      </p:sp>
      <p:sp>
        <p:nvSpPr>
          <p:cNvPr id="17" name="모서리가 둥근 직사각형 60"/>
          <p:cNvSpPr/>
          <p:nvPr/>
        </p:nvSpPr>
        <p:spPr>
          <a:xfrm>
            <a:off x="1235898" y="2435904"/>
            <a:ext cx="1011238" cy="1476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서비스 기획서</a:t>
            </a:r>
          </a:p>
        </p:txBody>
      </p:sp>
      <p:sp>
        <p:nvSpPr>
          <p:cNvPr id="18" name="모서리가 둥근 직사각형 62"/>
          <p:cNvSpPr/>
          <p:nvPr/>
        </p:nvSpPr>
        <p:spPr>
          <a:xfrm>
            <a:off x="2250310" y="3385448"/>
            <a:ext cx="1011237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DB 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설계서</a:t>
            </a:r>
          </a:p>
        </p:txBody>
      </p:sp>
      <p:sp>
        <p:nvSpPr>
          <p:cNvPr id="19" name="모서리가 둥근 직사각형 63"/>
          <p:cNvSpPr/>
          <p:nvPr/>
        </p:nvSpPr>
        <p:spPr>
          <a:xfrm>
            <a:off x="2251897" y="3569598"/>
            <a:ext cx="1011238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UI </a:t>
            </a: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시나리오</a:t>
            </a:r>
          </a:p>
        </p:txBody>
      </p:sp>
      <p:sp>
        <p:nvSpPr>
          <p:cNvPr id="20" name="AutoShape 57"/>
          <p:cNvSpPr>
            <a:spLocks noChangeArrowheads="1"/>
          </p:cNvSpPr>
          <p:nvPr/>
        </p:nvSpPr>
        <p:spPr bwMode="auto">
          <a:xfrm>
            <a:off x="1224785" y="2715523"/>
            <a:ext cx="1023937" cy="352425"/>
          </a:xfrm>
          <a:prstGeom prst="homePlate">
            <a:avLst>
              <a:gd name="adj" fmla="val 24642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데이터</a:t>
            </a:r>
            <a:r>
              <a:rPr lang="en-US" altLang="ko-KR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/</a:t>
            </a:r>
            <a:r>
              <a:rPr lang="ko-KR" altLang="en-US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프로세스</a:t>
            </a:r>
            <a:endParaRPr lang="en-US" altLang="ko-KR" sz="800" b="1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sym typeface="Wingdings" panose="05000000000000000000" pitchFamily="2" charset="2"/>
            </a:endParaRPr>
          </a:p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분석</a:t>
            </a:r>
            <a:endParaRPr lang="ko-KR" altLang="en-US" sz="800" b="1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1" name="AutoShape 57"/>
          <p:cNvSpPr>
            <a:spLocks noChangeArrowheads="1"/>
          </p:cNvSpPr>
          <p:nvPr/>
        </p:nvSpPr>
        <p:spPr bwMode="auto">
          <a:xfrm>
            <a:off x="1224785" y="3113986"/>
            <a:ext cx="1023937" cy="350837"/>
          </a:xfrm>
          <a:prstGeom prst="homePlate">
            <a:avLst>
              <a:gd name="adj" fmla="val 24754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Storage Platform</a:t>
            </a:r>
          </a:p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설계</a:t>
            </a:r>
            <a:endParaRPr lang="ko-KR" altLang="en-US" sz="800" b="1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2" name="AutoShape 57"/>
          <p:cNvSpPr>
            <a:spLocks noChangeArrowheads="1"/>
          </p:cNvSpPr>
          <p:nvPr/>
        </p:nvSpPr>
        <p:spPr bwMode="auto">
          <a:xfrm>
            <a:off x="1224785" y="3518798"/>
            <a:ext cx="1023937" cy="350838"/>
          </a:xfrm>
          <a:prstGeom prst="homePlate">
            <a:avLst>
              <a:gd name="adj" fmla="val 24754"/>
            </a:avLst>
          </a:prstGeom>
          <a:solidFill>
            <a:srgbClr val="CC66FF">
              <a:alpha val="2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App</a:t>
            </a:r>
          </a:p>
          <a:p>
            <a:pPr algn="ctr">
              <a:lnSpc>
                <a:spcPct val="120000"/>
              </a:lnSpc>
            </a:pPr>
            <a:r>
              <a:rPr lang="ko-KR" altLang="en-US" sz="800" b="1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sym typeface="Wingdings" panose="05000000000000000000" pitchFamily="2" charset="2"/>
              </a:rPr>
              <a:t>설계</a:t>
            </a:r>
            <a:endParaRPr lang="ko-KR" altLang="en-US" sz="800" b="1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3" name="모서리가 둥근 직사각형 80"/>
          <p:cNvSpPr/>
          <p:nvPr/>
        </p:nvSpPr>
        <p:spPr>
          <a:xfrm>
            <a:off x="2248722" y="3237811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인터페이스설계서</a:t>
            </a:r>
          </a:p>
        </p:txBody>
      </p:sp>
      <p:sp>
        <p:nvSpPr>
          <p:cNvPr id="24" name="AutoShape 57"/>
          <p:cNvSpPr>
            <a:spLocks noChangeArrowheads="1"/>
          </p:cNvSpPr>
          <p:nvPr/>
        </p:nvSpPr>
        <p:spPr bwMode="auto">
          <a:xfrm>
            <a:off x="6712370" y="5186483"/>
            <a:ext cx="990600" cy="562235"/>
          </a:xfrm>
          <a:prstGeom prst="homePlate">
            <a:avLst>
              <a:gd name="adj" fmla="val 17171"/>
            </a:avLst>
          </a:prstGeom>
          <a:solidFill>
            <a:schemeClr val="tx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1600" tIns="0" rIns="2160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b="1" dirty="0">
                <a:solidFill>
                  <a:srgbClr val="FFFFFF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검증</a:t>
            </a:r>
          </a:p>
        </p:txBody>
      </p:sp>
      <p:sp>
        <p:nvSpPr>
          <p:cNvPr id="25" name="AutoShape 57"/>
          <p:cNvSpPr>
            <a:spLocks noChangeArrowheads="1"/>
          </p:cNvSpPr>
          <p:nvPr/>
        </p:nvSpPr>
        <p:spPr bwMode="auto">
          <a:xfrm>
            <a:off x="3289604" y="4738131"/>
            <a:ext cx="1693812" cy="146859"/>
          </a:xfrm>
          <a:prstGeom prst="homePlate">
            <a:avLst>
              <a:gd name="adj" fmla="val 20935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Android App </a:t>
            </a:r>
            <a:r>
              <a:rPr lang="ko-KR" altLang="en-US" sz="80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</a:t>
            </a:r>
          </a:p>
        </p:txBody>
      </p:sp>
      <p:sp>
        <p:nvSpPr>
          <p:cNvPr id="26" name="AutoShape 57"/>
          <p:cNvSpPr>
            <a:spLocks noChangeArrowheads="1"/>
          </p:cNvSpPr>
          <p:nvPr/>
        </p:nvSpPr>
        <p:spPr bwMode="auto">
          <a:xfrm>
            <a:off x="3282025" y="4936569"/>
            <a:ext cx="3405857" cy="129847"/>
          </a:xfrm>
          <a:prstGeom prst="homePlate">
            <a:avLst>
              <a:gd name="adj" fmla="val 20772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서버 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&amp; App UX/UI 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작업</a:t>
            </a:r>
            <a:endParaRPr lang="en-US" altLang="ko-KR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7" name="AutoShape 57"/>
          <p:cNvSpPr>
            <a:spLocks noChangeArrowheads="1"/>
          </p:cNvSpPr>
          <p:nvPr/>
        </p:nvSpPr>
        <p:spPr bwMode="auto">
          <a:xfrm>
            <a:off x="3264625" y="4414281"/>
            <a:ext cx="2049765" cy="287338"/>
          </a:xfrm>
          <a:prstGeom prst="homePlate">
            <a:avLst>
              <a:gd name="adj" fmla="val 37451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Storage Platform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개발</a:t>
            </a:r>
            <a:endParaRPr lang="en-US" altLang="ko-KR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28" name="모서리가 둥근 직사각형 74"/>
          <p:cNvSpPr/>
          <p:nvPr/>
        </p:nvSpPr>
        <p:spPr>
          <a:xfrm>
            <a:off x="2251897" y="3736286"/>
            <a:ext cx="10112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스토리보드</a:t>
            </a:r>
          </a:p>
        </p:txBody>
      </p:sp>
      <p:sp>
        <p:nvSpPr>
          <p:cNvPr id="29" name="모서리가 둥근 직사각형 56"/>
          <p:cNvSpPr/>
          <p:nvPr/>
        </p:nvSpPr>
        <p:spPr>
          <a:xfrm>
            <a:off x="7702970" y="5168641"/>
            <a:ext cx="998538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연동 규약서</a:t>
            </a:r>
          </a:p>
        </p:txBody>
      </p:sp>
      <p:sp>
        <p:nvSpPr>
          <p:cNvPr id="30" name="모서리가 둥근 직사각형 57"/>
          <p:cNvSpPr/>
          <p:nvPr/>
        </p:nvSpPr>
        <p:spPr>
          <a:xfrm>
            <a:off x="7702970" y="5348028"/>
            <a:ext cx="998538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개발자 가이드</a:t>
            </a:r>
          </a:p>
        </p:txBody>
      </p:sp>
      <p:sp>
        <p:nvSpPr>
          <p:cNvPr id="31" name="모서리가 둥근 직사각형 58"/>
          <p:cNvSpPr/>
          <p:nvPr/>
        </p:nvSpPr>
        <p:spPr>
          <a:xfrm>
            <a:off x="7707733" y="5506778"/>
            <a:ext cx="998537" cy="12223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API Document</a:t>
            </a:r>
            <a:endParaRPr lang="ko-KR" altLang="en-US" sz="800" dirty="0">
              <a:solidFill>
                <a:prstClr val="black">
                  <a:lumMod val="65000"/>
                  <a:lumOff val="35000"/>
                </a:prstClr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2" name="모서리가 둥근 직사각형 59"/>
          <p:cNvSpPr/>
          <p:nvPr/>
        </p:nvSpPr>
        <p:spPr>
          <a:xfrm>
            <a:off x="7707733" y="5676641"/>
            <a:ext cx="998537" cy="12223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운영자 가이드</a:t>
            </a:r>
          </a:p>
        </p:txBody>
      </p:sp>
      <p:sp>
        <p:nvSpPr>
          <p:cNvPr id="33" name="AutoShape 57"/>
          <p:cNvSpPr>
            <a:spLocks noChangeArrowheads="1"/>
          </p:cNvSpPr>
          <p:nvPr/>
        </p:nvSpPr>
        <p:spPr bwMode="auto">
          <a:xfrm>
            <a:off x="5314390" y="4007361"/>
            <a:ext cx="1386769" cy="287338"/>
          </a:xfrm>
          <a:prstGeom prst="homePlate">
            <a:avLst>
              <a:gd name="adj" fmla="val 26386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Interface 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구현</a:t>
            </a:r>
            <a:endParaRPr lang="en-US" altLang="ko-KR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(Auth, IoT, Legacy)</a:t>
            </a: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7863"/>
              </p:ext>
            </p:extLst>
          </p:nvPr>
        </p:nvGraphicFramePr>
        <p:xfrm>
          <a:off x="1240660" y="1368732"/>
          <a:ext cx="8169276" cy="241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773">
                  <a:extLst>
                    <a:ext uri="{9D8B030D-6E8A-4147-A177-3AD203B41FA5}">
                      <a16:colId xmlns:a16="http://schemas.microsoft.com/office/drawing/2014/main" val="2427411309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3981887616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3243201293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2805337501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1374632972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999477531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2605565879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3995725555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182136764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3856697873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3711643898"/>
                    </a:ext>
                  </a:extLst>
                </a:gridCol>
                <a:gridCol w="680773">
                  <a:extLst>
                    <a:ext uri="{9D8B030D-6E8A-4147-A177-3AD203B41FA5}">
                      <a16:colId xmlns:a16="http://schemas.microsoft.com/office/drawing/2014/main" val="2331298427"/>
                    </a:ext>
                  </a:extLst>
                </a:gridCol>
              </a:tblGrid>
              <a:tr h="241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M+2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M+3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M+4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M+5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M+6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M+7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M+8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M+9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M+10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M+11</a:t>
                      </a:r>
                      <a:endParaRPr lang="ko-KR" altLang="en-US" sz="9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9055" marR="99055" marT="45757" marB="45757" anchor="ctr">
                    <a:lnL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646566"/>
                  </a:ext>
                </a:extLst>
              </a:tr>
            </a:tbl>
          </a:graphicData>
        </a:graphic>
      </p:graphicFrame>
      <p:sp>
        <p:nvSpPr>
          <p:cNvPr id="35" name="Line 13"/>
          <p:cNvSpPr>
            <a:spLocks noChangeShapeType="1"/>
          </p:cNvSpPr>
          <p:nvPr/>
        </p:nvSpPr>
        <p:spPr bwMode="auto">
          <a:xfrm>
            <a:off x="9416285" y="1590340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6" name="AutoShape 57"/>
          <p:cNvSpPr>
            <a:spLocks noChangeArrowheads="1"/>
          </p:cNvSpPr>
          <p:nvPr/>
        </p:nvSpPr>
        <p:spPr bwMode="auto">
          <a:xfrm>
            <a:off x="5000544" y="4737803"/>
            <a:ext cx="1693812" cy="146859"/>
          </a:xfrm>
          <a:prstGeom prst="homePlate">
            <a:avLst>
              <a:gd name="adj" fmla="val 20935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iOS App 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</a:t>
            </a:r>
          </a:p>
        </p:txBody>
      </p:sp>
      <p:sp>
        <p:nvSpPr>
          <p:cNvPr id="37" name="Line 13"/>
          <p:cNvSpPr>
            <a:spLocks noChangeShapeType="1"/>
          </p:cNvSpPr>
          <p:nvPr/>
        </p:nvSpPr>
        <p:spPr bwMode="auto">
          <a:xfrm>
            <a:off x="1221611" y="1610592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3277628" y="1622764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6694232" y="1610032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8736334" y="1610592"/>
            <a:ext cx="6350" cy="50400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>
            <a:off x="1221611" y="1876856"/>
            <a:ext cx="1980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5" name="Text Box 54"/>
          <p:cNvSpPr txBox="1">
            <a:spLocks noChangeArrowheads="1"/>
          </p:cNvSpPr>
          <p:nvPr/>
        </p:nvSpPr>
        <p:spPr bwMode="auto">
          <a:xfrm>
            <a:off x="1780574" y="1825620"/>
            <a:ext cx="970470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설계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기획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분석 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(3M)</a:t>
            </a:r>
            <a:endParaRPr lang="ko-KR" altLang="en-US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6" name="Line 29"/>
          <p:cNvSpPr>
            <a:spLocks noChangeShapeType="1"/>
          </p:cNvSpPr>
          <p:nvPr/>
        </p:nvSpPr>
        <p:spPr bwMode="auto">
          <a:xfrm>
            <a:off x="3280978" y="1885995"/>
            <a:ext cx="3348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8" name="Text Box 54"/>
          <p:cNvSpPr txBox="1">
            <a:spLocks noChangeArrowheads="1"/>
          </p:cNvSpPr>
          <p:nvPr/>
        </p:nvSpPr>
        <p:spPr bwMode="auto">
          <a:xfrm>
            <a:off x="4119276" y="1835195"/>
            <a:ext cx="720000" cy="122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개발 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(5M)</a:t>
            </a:r>
            <a:endParaRPr lang="ko-KR" altLang="en-US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49" name="Line 29"/>
          <p:cNvSpPr>
            <a:spLocks noChangeShapeType="1"/>
          </p:cNvSpPr>
          <p:nvPr/>
        </p:nvSpPr>
        <p:spPr bwMode="auto">
          <a:xfrm>
            <a:off x="6711515" y="1894544"/>
            <a:ext cx="2016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0" name="Text Box 54"/>
          <p:cNvSpPr txBox="1">
            <a:spLocks noChangeArrowheads="1"/>
          </p:cNvSpPr>
          <p:nvPr/>
        </p:nvSpPr>
        <p:spPr bwMode="auto">
          <a:xfrm>
            <a:off x="7016892" y="1826056"/>
            <a:ext cx="1278768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시범서비스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/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검증 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(3M)</a:t>
            </a:r>
            <a:endParaRPr lang="ko-KR" altLang="en-US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1" name="Line 29"/>
          <p:cNvSpPr>
            <a:spLocks noChangeShapeType="1"/>
          </p:cNvSpPr>
          <p:nvPr/>
        </p:nvSpPr>
        <p:spPr bwMode="auto">
          <a:xfrm>
            <a:off x="8742684" y="1900536"/>
            <a:ext cx="684000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8808342" y="1831984"/>
            <a:ext cx="468000" cy="1231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인계</a:t>
            </a: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(1M)</a:t>
            </a:r>
            <a:endParaRPr lang="ko-KR" altLang="en-US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3" name="Rectangle 28"/>
          <p:cNvSpPr>
            <a:spLocks noChangeArrowheads="1"/>
          </p:cNvSpPr>
          <p:nvPr/>
        </p:nvSpPr>
        <p:spPr bwMode="auto">
          <a:xfrm>
            <a:off x="302772" y="5426456"/>
            <a:ext cx="8540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1" hangingPunct="1"/>
            <a:r>
              <a:rPr lang="en-US" altLang="ko-KR" sz="900" b="1" dirty="0">
                <a:solidFill>
                  <a:srgbClr val="FF66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바탕" panose="02030600000101010101" pitchFamily="18" charset="-127"/>
              </a:rPr>
              <a:t>Step.4</a:t>
            </a:r>
          </a:p>
          <a:p>
            <a:pPr algn="r" eaLnBrk="1" latinLnBrk="1" hangingPunct="1"/>
            <a:r>
              <a:rPr lang="ko-KR" altLang="en-US" sz="900" b="1" dirty="0">
                <a:solidFill>
                  <a:srgbClr val="595959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  <a:cs typeface="SandTg"/>
              </a:rPr>
              <a:t>검증</a:t>
            </a:r>
            <a:endParaRPr lang="en-US" altLang="ko-KR" sz="900" b="1" dirty="0">
              <a:solidFill>
                <a:srgbClr val="595959"/>
              </a:solidFill>
              <a:latin typeface="나눔고딕코딩" panose="020D0009000000000000" pitchFamily="49" charset="-127"/>
              <a:ea typeface="나눔고딕코딩" panose="020D0009000000000000" pitchFamily="49" charset="-127"/>
              <a:cs typeface="SandTg"/>
            </a:endParaRPr>
          </a:p>
        </p:txBody>
      </p:sp>
      <p:sp>
        <p:nvSpPr>
          <p:cNvPr id="54" name="AutoShape 57"/>
          <p:cNvSpPr>
            <a:spLocks noChangeArrowheads="1"/>
          </p:cNvSpPr>
          <p:nvPr/>
        </p:nvSpPr>
        <p:spPr bwMode="auto">
          <a:xfrm>
            <a:off x="5319153" y="4402109"/>
            <a:ext cx="1379042" cy="287338"/>
          </a:xfrm>
          <a:prstGeom prst="homePlate">
            <a:avLst>
              <a:gd name="adj" fmla="val 26386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App-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서버간 단위시험 연동</a:t>
            </a:r>
            <a:endParaRPr lang="en-US" altLang="ko-KR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55" name="모서리가 둥근 직사각형 43"/>
          <p:cNvSpPr/>
          <p:nvPr/>
        </p:nvSpPr>
        <p:spPr>
          <a:xfrm>
            <a:off x="8799716" y="6450473"/>
            <a:ext cx="594929" cy="128111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78000">
                <a:schemeClr val="bg1"/>
              </a:gs>
              <a:gs pos="100000">
                <a:schemeClr val="bg1"/>
              </a:gs>
            </a:gsLst>
            <a:lin ang="16200000" scaled="1"/>
            <a:tileRect/>
          </a:gra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완료보고서</a:t>
            </a:r>
          </a:p>
        </p:txBody>
      </p:sp>
      <p:sp>
        <p:nvSpPr>
          <p:cNvPr id="56" name="AutoShape 57"/>
          <p:cNvSpPr>
            <a:spLocks noChangeArrowheads="1"/>
          </p:cNvSpPr>
          <p:nvPr/>
        </p:nvSpPr>
        <p:spPr bwMode="auto">
          <a:xfrm>
            <a:off x="3282784" y="4022868"/>
            <a:ext cx="2049765" cy="287338"/>
          </a:xfrm>
          <a:prstGeom prst="homePlate">
            <a:avLst>
              <a:gd name="adj" fmla="val 37451"/>
            </a:avLst>
          </a:prstGeom>
          <a:solidFill>
            <a:srgbClr val="FFCC99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ko-KR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PoC admin/</a:t>
            </a:r>
            <a:r>
              <a:rPr lang="ko-KR" altLang="en-US" sz="800" dirty="0">
                <a:solidFill>
                  <a:srgbClr val="000000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전시 개발</a:t>
            </a:r>
            <a:endParaRPr lang="en-US" altLang="ko-KR" sz="800" dirty="0">
              <a:solidFill>
                <a:srgbClr val="000000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02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2000">
              <a:schemeClr val="bg1"/>
            </a:gs>
            <a:gs pos="52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2476" y="2057402"/>
            <a:ext cx="26622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-1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개요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840967" y="1826518"/>
            <a:ext cx="484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2477" y="1006615"/>
            <a:ext cx="4330767" cy="704463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spc="-16" dirty="0">
                <a:solidFill>
                  <a:prstClr val="black"/>
                </a:solidFill>
                <a:latin typeface="Arial" panose="020B0604020202020204" pitchFamily="34" charset="0"/>
                <a:ea typeface="나눔고딕" panose="020D0604000000000000" pitchFamily="50" charset="-127"/>
              </a:rPr>
              <a:t>1</a:t>
            </a:r>
            <a:endParaRPr kumimoji="0" lang="ko-KR" altLang="en-US" sz="3600" b="0" i="0" u="none" strike="noStrike" kern="1200" cap="none" spc="-16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5163" y="3777921"/>
            <a:ext cx="20794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배경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제안 목표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120027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853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19872" y="2060848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33937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302773" y="65154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6" dirty="0">
                <a:latin typeface="+mn-ea"/>
              </a:rPr>
              <a:t>1 </a:t>
            </a:r>
            <a:r>
              <a:rPr lang="ko-KR" altLang="en-US" sz="2400" b="1" spc="-6" dirty="0">
                <a:latin typeface="+mn-ea"/>
              </a:rPr>
              <a:t>제안의 개요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89936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60438" y="1440801"/>
            <a:ext cx="2299045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1.1 </a:t>
            </a:r>
            <a:r>
              <a:rPr lang="ko-KR" altLang="en-US" sz="1200" b="1" dirty="0">
                <a:latin typeface="+mn-ea"/>
              </a:rPr>
              <a:t>제안 배경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394049" y="150286"/>
            <a:ext cx="2228850" cy="365125"/>
          </a:xfrm>
        </p:spPr>
        <p:txBody>
          <a:bodyPr/>
          <a:lstStyle/>
          <a:p>
            <a:fld id="{BF9E33E1-56E0-4667-9E41-91F21F78A385}" type="slidenum">
              <a:rPr lang="ko-KR" altLang="en-US" smtClean="0">
                <a:latin typeface="+mn-ea"/>
                <a:ea typeface="+mn-ea"/>
              </a:rPr>
              <a:t>4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5747" y="2259486"/>
            <a:ext cx="3818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PC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 클라우드 서비스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유지보수 비용 증가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5234" y="5962306"/>
            <a:ext cx="6115777" cy="5881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ko-KR" altLang="en-US" sz="2000" b="1" dirty="0">
                <a:solidFill>
                  <a:srgbClr val="FFC000"/>
                </a:solidFill>
                <a:latin typeface="+mn-ea"/>
              </a:rPr>
              <a:t>모바일 기반 </a:t>
            </a:r>
            <a:r>
              <a:rPr lang="en-US" altLang="ko-KR" sz="2000" b="1" dirty="0">
                <a:solidFill>
                  <a:srgbClr val="FFC000"/>
                </a:solidFill>
                <a:latin typeface="+mn-ea"/>
              </a:rPr>
              <a:t>uCloud </a:t>
            </a:r>
            <a:r>
              <a:rPr lang="ko-KR" altLang="en-US" sz="2000" b="1" dirty="0">
                <a:solidFill>
                  <a:srgbClr val="FFC000"/>
                </a:solidFill>
                <a:latin typeface="+mn-ea"/>
              </a:rPr>
              <a:t>스토리지 서비스 개발 필요성 대두</a:t>
            </a:r>
          </a:p>
        </p:txBody>
      </p:sp>
      <p:sp>
        <p:nvSpPr>
          <p:cNvPr id="29" name="Freeform 10"/>
          <p:cNvSpPr>
            <a:spLocks/>
          </p:cNvSpPr>
          <p:nvPr/>
        </p:nvSpPr>
        <p:spPr bwMode="auto">
          <a:xfrm>
            <a:off x="1289671" y="5291668"/>
            <a:ext cx="7249616" cy="550333"/>
          </a:xfrm>
          <a:custGeom>
            <a:avLst/>
            <a:gdLst/>
            <a:ahLst/>
            <a:cxnLst>
              <a:cxn ang="0">
                <a:pos x="2476" y="0"/>
              </a:cxn>
              <a:cxn ang="0">
                <a:pos x="1238" y="0"/>
              </a:cxn>
              <a:cxn ang="0">
                <a:pos x="1238" y="0"/>
              </a:cxn>
              <a:cxn ang="0">
                <a:pos x="1238" y="0"/>
              </a:cxn>
              <a:cxn ang="0">
                <a:pos x="0" y="0"/>
              </a:cxn>
              <a:cxn ang="0">
                <a:pos x="0" y="0"/>
              </a:cxn>
              <a:cxn ang="0">
                <a:pos x="26" y="6"/>
              </a:cxn>
              <a:cxn ang="0">
                <a:pos x="56" y="14"/>
              </a:cxn>
              <a:cxn ang="0">
                <a:pos x="98" y="26"/>
              </a:cxn>
              <a:cxn ang="0">
                <a:pos x="146" y="42"/>
              </a:cxn>
              <a:cxn ang="0">
                <a:pos x="202" y="62"/>
              </a:cxn>
              <a:cxn ang="0">
                <a:pos x="264" y="88"/>
              </a:cxn>
              <a:cxn ang="0">
                <a:pos x="332" y="118"/>
              </a:cxn>
              <a:cxn ang="0">
                <a:pos x="402" y="154"/>
              </a:cxn>
              <a:cxn ang="0">
                <a:pos x="472" y="196"/>
              </a:cxn>
              <a:cxn ang="0">
                <a:pos x="508" y="220"/>
              </a:cxn>
              <a:cxn ang="0">
                <a:pos x="544" y="244"/>
              </a:cxn>
              <a:cxn ang="0">
                <a:pos x="580" y="272"/>
              </a:cxn>
              <a:cxn ang="0">
                <a:pos x="616" y="300"/>
              </a:cxn>
              <a:cxn ang="0">
                <a:pos x="650" y="330"/>
              </a:cxn>
              <a:cxn ang="0">
                <a:pos x="684" y="360"/>
              </a:cxn>
              <a:cxn ang="0">
                <a:pos x="718" y="394"/>
              </a:cxn>
              <a:cxn ang="0">
                <a:pos x="750" y="430"/>
              </a:cxn>
              <a:cxn ang="0">
                <a:pos x="780" y="466"/>
              </a:cxn>
              <a:cxn ang="0">
                <a:pos x="810" y="506"/>
              </a:cxn>
              <a:cxn ang="0">
                <a:pos x="838" y="546"/>
              </a:cxn>
              <a:cxn ang="0">
                <a:pos x="864" y="590"/>
              </a:cxn>
              <a:cxn ang="0">
                <a:pos x="670" y="590"/>
              </a:cxn>
              <a:cxn ang="0">
                <a:pos x="1238" y="822"/>
              </a:cxn>
              <a:cxn ang="0">
                <a:pos x="1238" y="822"/>
              </a:cxn>
              <a:cxn ang="0">
                <a:pos x="1238" y="822"/>
              </a:cxn>
              <a:cxn ang="0">
                <a:pos x="1806" y="590"/>
              </a:cxn>
              <a:cxn ang="0">
                <a:pos x="1612" y="590"/>
              </a:cxn>
              <a:cxn ang="0">
                <a:pos x="1612" y="590"/>
              </a:cxn>
              <a:cxn ang="0">
                <a:pos x="1638" y="546"/>
              </a:cxn>
              <a:cxn ang="0">
                <a:pos x="1664" y="506"/>
              </a:cxn>
              <a:cxn ang="0">
                <a:pos x="1694" y="466"/>
              </a:cxn>
              <a:cxn ang="0">
                <a:pos x="1726" y="430"/>
              </a:cxn>
              <a:cxn ang="0">
                <a:pos x="1758" y="394"/>
              </a:cxn>
              <a:cxn ang="0">
                <a:pos x="1790" y="360"/>
              </a:cxn>
              <a:cxn ang="0">
                <a:pos x="1824" y="330"/>
              </a:cxn>
              <a:cxn ang="0">
                <a:pos x="1860" y="300"/>
              </a:cxn>
              <a:cxn ang="0">
                <a:pos x="1894" y="272"/>
              </a:cxn>
              <a:cxn ang="0">
                <a:pos x="1930" y="244"/>
              </a:cxn>
              <a:cxn ang="0">
                <a:pos x="1966" y="220"/>
              </a:cxn>
              <a:cxn ang="0">
                <a:pos x="2002" y="196"/>
              </a:cxn>
              <a:cxn ang="0">
                <a:pos x="2074" y="154"/>
              </a:cxn>
              <a:cxn ang="0">
                <a:pos x="2144" y="118"/>
              </a:cxn>
              <a:cxn ang="0">
                <a:pos x="2210" y="88"/>
              </a:cxn>
              <a:cxn ang="0">
                <a:pos x="2272" y="62"/>
              </a:cxn>
              <a:cxn ang="0">
                <a:pos x="2328" y="42"/>
              </a:cxn>
              <a:cxn ang="0">
                <a:pos x="2378" y="26"/>
              </a:cxn>
              <a:cxn ang="0">
                <a:pos x="2418" y="14"/>
              </a:cxn>
              <a:cxn ang="0">
                <a:pos x="2448" y="6"/>
              </a:cxn>
              <a:cxn ang="0">
                <a:pos x="2476" y="0"/>
              </a:cxn>
              <a:cxn ang="0">
                <a:pos x="2476" y="0"/>
              </a:cxn>
            </a:cxnLst>
            <a:rect l="0" t="0" r="r" b="b"/>
            <a:pathLst>
              <a:path w="2476" h="822">
                <a:moveTo>
                  <a:pt x="2476" y="0"/>
                </a:moveTo>
                <a:lnTo>
                  <a:pt x="1238" y="0"/>
                </a:lnTo>
                <a:lnTo>
                  <a:pt x="1238" y="0"/>
                </a:lnTo>
                <a:lnTo>
                  <a:pt x="1238" y="0"/>
                </a:lnTo>
                <a:lnTo>
                  <a:pt x="0" y="0"/>
                </a:lnTo>
                <a:lnTo>
                  <a:pt x="0" y="0"/>
                </a:lnTo>
                <a:lnTo>
                  <a:pt x="26" y="6"/>
                </a:lnTo>
                <a:lnTo>
                  <a:pt x="56" y="14"/>
                </a:lnTo>
                <a:lnTo>
                  <a:pt x="98" y="26"/>
                </a:lnTo>
                <a:lnTo>
                  <a:pt x="146" y="42"/>
                </a:lnTo>
                <a:lnTo>
                  <a:pt x="202" y="62"/>
                </a:lnTo>
                <a:lnTo>
                  <a:pt x="264" y="88"/>
                </a:lnTo>
                <a:lnTo>
                  <a:pt x="332" y="118"/>
                </a:lnTo>
                <a:lnTo>
                  <a:pt x="402" y="154"/>
                </a:lnTo>
                <a:lnTo>
                  <a:pt x="472" y="196"/>
                </a:lnTo>
                <a:lnTo>
                  <a:pt x="508" y="220"/>
                </a:lnTo>
                <a:lnTo>
                  <a:pt x="544" y="244"/>
                </a:lnTo>
                <a:lnTo>
                  <a:pt x="580" y="272"/>
                </a:lnTo>
                <a:lnTo>
                  <a:pt x="616" y="300"/>
                </a:lnTo>
                <a:lnTo>
                  <a:pt x="650" y="330"/>
                </a:lnTo>
                <a:lnTo>
                  <a:pt x="684" y="360"/>
                </a:lnTo>
                <a:lnTo>
                  <a:pt x="718" y="394"/>
                </a:lnTo>
                <a:lnTo>
                  <a:pt x="750" y="430"/>
                </a:lnTo>
                <a:lnTo>
                  <a:pt x="780" y="466"/>
                </a:lnTo>
                <a:lnTo>
                  <a:pt x="810" y="506"/>
                </a:lnTo>
                <a:lnTo>
                  <a:pt x="838" y="546"/>
                </a:lnTo>
                <a:lnTo>
                  <a:pt x="864" y="590"/>
                </a:lnTo>
                <a:lnTo>
                  <a:pt x="670" y="590"/>
                </a:lnTo>
                <a:lnTo>
                  <a:pt x="1238" y="822"/>
                </a:lnTo>
                <a:lnTo>
                  <a:pt x="1238" y="822"/>
                </a:lnTo>
                <a:lnTo>
                  <a:pt x="1238" y="822"/>
                </a:lnTo>
                <a:lnTo>
                  <a:pt x="1806" y="590"/>
                </a:lnTo>
                <a:lnTo>
                  <a:pt x="1612" y="590"/>
                </a:lnTo>
                <a:lnTo>
                  <a:pt x="1612" y="590"/>
                </a:lnTo>
                <a:lnTo>
                  <a:pt x="1638" y="546"/>
                </a:lnTo>
                <a:lnTo>
                  <a:pt x="1664" y="506"/>
                </a:lnTo>
                <a:lnTo>
                  <a:pt x="1694" y="466"/>
                </a:lnTo>
                <a:lnTo>
                  <a:pt x="1726" y="430"/>
                </a:lnTo>
                <a:lnTo>
                  <a:pt x="1758" y="394"/>
                </a:lnTo>
                <a:lnTo>
                  <a:pt x="1790" y="360"/>
                </a:lnTo>
                <a:lnTo>
                  <a:pt x="1824" y="330"/>
                </a:lnTo>
                <a:lnTo>
                  <a:pt x="1860" y="300"/>
                </a:lnTo>
                <a:lnTo>
                  <a:pt x="1894" y="272"/>
                </a:lnTo>
                <a:lnTo>
                  <a:pt x="1930" y="244"/>
                </a:lnTo>
                <a:lnTo>
                  <a:pt x="1966" y="220"/>
                </a:lnTo>
                <a:lnTo>
                  <a:pt x="2002" y="196"/>
                </a:lnTo>
                <a:lnTo>
                  <a:pt x="2074" y="154"/>
                </a:lnTo>
                <a:lnTo>
                  <a:pt x="2144" y="118"/>
                </a:lnTo>
                <a:lnTo>
                  <a:pt x="2210" y="88"/>
                </a:lnTo>
                <a:lnTo>
                  <a:pt x="2272" y="62"/>
                </a:lnTo>
                <a:lnTo>
                  <a:pt x="2328" y="42"/>
                </a:lnTo>
                <a:lnTo>
                  <a:pt x="2378" y="26"/>
                </a:lnTo>
                <a:lnTo>
                  <a:pt x="2418" y="14"/>
                </a:lnTo>
                <a:lnTo>
                  <a:pt x="2448" y="6"/>
                </a:lnTo>
                <a:lnTo>
                  <a:pt x="2476" y="0"/>
                </a:lnTo>
                <a:lnTo>
                  <a:pt x="2476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bg1">
                    <a:alpha val="10000"/>
                  </a:schemeClr>
                </a:solidFill>
              </a:ln>
              <a:latin typeface="+mn-ea"/>
              <a:sym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46639" y="2248259"/>
            <a:ext cx="3190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모바일기반 서비스 이행을 통한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효율적 운용환경 모색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727245" y="2305651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508279"/>
              </p:ext>
            </p:extLst>
          </p:nvPr>
        </p:nvGraphicFramePr>
        <p:xfrm>
          <a:off x="790049" y="3338523"/>
          <a:ext cx="8156300" cy="1956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6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6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19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iOS / Android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 스마트폰 앱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클라이언트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新 스토리지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모바일 환경에 최적화된 스토리지 서비스</a:t>
                      </a:r>
                      <a:endParaRPr lang="en-US" altLang="ko-KR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가입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청약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인증 기능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멤버십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&amp; VIP)</a:t>
                      </a:r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접근 전시 홈페이지</a:t>
                      </a:r>
                      <a:endParaRPr lang="en-US" altLang="ko-KR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관리페이지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스토리지 관리 및 통계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검색 및 자동분류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썸네일 자동생성 등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097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對 고객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/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상품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무료 상품 관리</a:t>
                      </a:r>
                      <a:endParaRPr lang="en-US" altLang="ko-KR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endParaRPr lang="en-US" altLang="ko-KR" sz="12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확장성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홈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CCTV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</a:t>
                      </a:r>
                      <a:endParaRPr lang="en-US" altLang="ko-KR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>
                        <a:lnSpc>
                          <a:spcPct val="120000"/>
                        </a:lnSpc>
                        <a:buFontTx/>
                        <a:buChar char="-"/>
                      </a:pP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IoT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 연동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정산 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Rule </a:t>
                      </a:r>
                      <a:r>
                        <a:rPr lang="ko-KR" altLang="en-US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포함</a:t>
                      </a:r>
                      <a:r>
                        <a:rPr lang="en-US" altLang="ko-KR" sz="1000" b="0" dirty="0">
                          <a:ln>
                            <a:noFill/>
                          </a:ln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dirty="0">
                        <a:ln>
                          <a:noFill/>
                        </a:ln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01350" y="1720333"/>
            <a:ext cx="6495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+mn-ea"/>
              </a:rPr>
              <a:t>[</a:t>
            </a:r>
            <a:endParaRPr lang="ko-KR" altLang="en-US" sz="10000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39288" y="1720333"/>
            <a:ext cx="64953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latin typeface="+mn-ea"/>
              </a:rPr>
              <a:t>]</a:t>
            </a:r>
            <a:endParaRPr lang="ko-KR" altLang="en-US" sz="10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62249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4766458" y="5089956"/>
            <a:ext cx="4568588" cy="12261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9114" y="5089956"/>
            <a:ext cx="3970755" cy="12261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302773" y="651549"/>
            <a:ext cx="2919496" cy="437568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400" b="1" spc="-6" dirty="0">
                <a:latin typeface="Arial" panose="020B0604020202020204" pitchFamily="34" charset="0"/>
                <a:ea typeface="나눔고딕" panose="020D0604000000000000" pitchFamily="50" charset="-127"/>
              </a:rPr>
              <a:t>1 </a:t>
            </a:r>
            <a:r>
              <a:rPr lang="ko-KR" altLang="en-US" sz="2400" b="1" spc="-6" dirty="0">
                <a:latin typeface="Arial" panose="020B0604020202020204" pitchFamily="34" charset="0"/>
                <a:ea typeface="나눔고딕" panose="020D0604000000000000" pitchFamily="50" charset="-127"/>
              </a:rPr>
              <a:t>제안의 개요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389936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02774" y="1440801"/>
            <a:ext cx="2299045" cy="25290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200" b="1" dirty="0">
                <a:latin typeface="Arial" panose="020B0604020202020204" pitchFamily="34" charset="0"/>
                <a:ea typeface="나눔고딕" panose="020D0604000000000000" pitchFamily="50" charset="-127"/>
              </a:rPr>
              <a:t>1.2 </a:t>
            </a:r>
            <a:r>
              <a:rPr lang="ko-KR" altLang="en-US" sz="1200" b="1" dirty="0">
                <a:latin typeface="Arial" panose="020B0604020202020204" pitchFamily="34" charset="0"/>
                <a:ea typeface="나눔고딕" panose="020D0604000000000000" pitchFamily="50" charset="-127"/>
              </a:rPr>
              <a:t>제안 목표 및 기대 효과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394049" y="150286"/>
            <a:ext cx="2228850" cy="365125"/>
          </a:xfrm>
        </p:spPr>
        <p:txBody>
          <a:bodyPr/>
          <a:lstStyle/>
          <a:p>
            <a:fld id="{BF9E33E1-56E0-4667-9E41-91F21F78A385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1" name="모서리가 둥근 직사각형 25"/>
          <p:cNvSpPr/>
          <p:nvPr/>
        </p:nvSpPr>
        <p:spPr>
          <a:xfrm>
            <a:off x="4762224" y="4976712"/>
            <a:ext cx="4572822" cy="323586"/>
          </a:xfrm>
          <a:prstGeom prst="roundRect">
            <a:avLst/>
          </a:prstGeom>
          <a:solidFill>
            <a:srgbClr val="7EC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(Customer)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모서리가 둥근 직사각형 17"/>
          <p:cNvSpPr/>
          <p:nvPr/>
        </p:nvSpPr>
        <p:spPr>
          <a:xfrm>
            <a:off x="669114" y="4985244"/>
            <a:ext cx="3970755" cy="323586"/>
          </a:xfrm>
          <a:prstGeom prst="roundRect">
            <a:avLst/>
          </a:prstGeom>
          <a:solidFill>
            <a:srgbClr val="31C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KTH</a:t>
            </a:r>
            <a:endParaRPr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36965" y="5089957"/>
            <a:ext cx="505421" cy="114161"/>
            <a:chOff x="7520669" y="3922861"/>
            <a:chExt cx="505420" cy="114161"/>
          </a:xfrm>
        </p:grpSpPr>
        <p:cxnSp>
          <p:nvCxnSpPr>
            <p:cNvPr id="14" name="직선 연결선 13"/>
            <p:cNvCxnSpPr/>
            <p:nvPr/>
          </p:nvCxnSpPr>
          <p:spPr>
            <a:xfrm>
              <a:off x="7584092" y="3979942"/>
              <a:ext cx="378575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7520669" y="3922861"/>
              <a:ext cx="114161" cy="114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7911928" y="3922861"/>
              <a:ext cx="114161" cy="114161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601" y="4564762"/>
            <a:ext cx="394122" cy="373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Freeform 10"/>
          <p:cNvSpPr>
            <a:spLocks/>
          </p:cNvSpPr>
          <p:nvPr/>
        </p:nvSpPr>
        <p:spPr bwMode="auto">
          <a:xfrm>
            <a:off x="2039119" y="3618583"/>
            <a:ext cx="5934979" cy="1265340"/>
          </a:xfrm>
          <a:custGeom>
            <a:avLst/>
            <a:gdLst/>
            <a:ahLst/>
            <a:cxnLst>
              <a:cxn ang="0">
                <a:pos x="2476" y="0"/>
              </a:cxn>
              <a:cxn ang="0">
                <a:pos x="1238" y="0"/>
              </a:cxn>
              <a:cxn ang="0">
                <a:pos x="1238" y="0"/>
              </a:cxn>
              <a:cxn ang="0">
                <a:pos x="1238" y="0"/>
              </a:cxn>
              <a:cxn ang="0">
                <a:pos x="0" y="0"/>
              </a:cxn>
              <a:cxn ang="0">
                <a:pos x="0" y="0"/>
              </a:cxn>
              <a:cxn ang="0">
                <a:pos x="26" y="6"/>
              </a:cxn>
              <a:cxn ang="0">
                <a:pos x="56" y="14"/>
              </a:cxn>
              <a:cxn ang="0">
                <a:pos x="98" y="26"/>
              </a:cxn>
              <a:cxn ang="0">
                <a:pos x="146" y="42"/>
              </a:cxn>
              <a:cxn ang="0">
                <a:pos x="202" y="62"/>
              </a:cxn>
              <a:cxn ang="0">
                <a:pos x="264" y="88"/>
              </a:cxn>
              <a:cxn ang="0">
                <a:pos x="332" y="118"/>
              </a:cxn>
              <a:cxn ang="0">
                <a:pos x="402" y="154"/>
              </a:cxn>
              <a:cxn ang="0">
                <a:pos x="472" y="196"/>
              </a:cxn>
              <a:cxn ang="0">
                <a:pos x="508" y="220"/>
              </a:cxn>
              <a:cxn ang="0">
                <a:pos x="544" y="244"/>
              </a:cxn>
              <a:cxn ang="0">
                <a:pos x="580" y="272"/>
              </a:cxn>
              <a:cxn ang="0">
                <a:pos x="616" y="300"/>
              </a:cxn>
              <a:cxn ang="0">
                <a:pos x="650" y="330"/>
              </a:cxn>
              <a:cxn ang="0">
                <a:pos x="684" y="360"/>
              </a:cxn>
              <a:cxn ang="0">
                <a:pos x="718" y="394"/>
              </a:cxn>
              <a:cxn ang="0">
                <a:pos x="750" y="430"/>
              </a:cxn>
              <a:cxn ang="0">
                <a:pos x="780" y="466"/>
              </a:cxn>
              <a:cxn ang="0">
                <a:pos x="810" y="506"/>
              </a:cxn>
              <a:cxn ang="0">
                <a:pos x="838" y="546"/>
              </a:cxn>
              <a:cxn ang="0">
                <a:pos x="864" y="590"/>
              </a:cxn>
              <a:cxn ang="0">
                <a:pos x="670" y="590"/>
              </a:cxn>
              <a:cxn ang="0">
                <a:pos x="1238" y="822"/>
              </a:cxn>
              <a:cxn ang="0">
                <a:pos x="1238" y="822"/>
              </a:cxn>
              <a:cxn ang="0">
                <a:pos x="1238" y="822"/>
              </a:cxn>
              <a:cxn ang="0">
                <a:pos x="1806" y="590"/>
              </a:cxn>
              <a:cxn ang="0">
                <a:pos x="1612" y="590"/>
              </a:cxn>
              <a:cxn ang="0">
                <a:pos x="1612" y="590"/>
              </a:cxn>
              <a:cxn ang="0">
                <a:pos x="1638" y="546"/>
              </a:cxn>
              <a:cxn ang="0">
                <a:pos x="1664" y="506"/>
              </a:cxn>
              <a:cxn ang="0">
                <a:pos x="1694" y="466"/>
              </a:cxn>
              <a:cxn ang="0">
                <a:pos x="1726" y="430"/>
              </a:cxn>
              <a:cxn ang="0">
                <a:pos x="1758" y="394"/>
              </a:cxn>
              <a:cxn ang="0">
                <a:pos x="1790" y="360"/>
              </a:cxn>
              <a:cxn ang="0">
                <a:pos x="1824" y="330"/>
              </a:cxn>
              <a:cxn ang="0">
                <a:pos x="1860" y="300"/>
              </a:cxn>
              <a:cxn ang="0">
                <a:pos x="1894" y="272"/>
              </a:cxn>
              <a:cxn ang="0">
                <a:pos x="1930" y="244"/>
              </a:cxn>
              <a:cxn ang="0">
                <a:pos x="1966" y="220"/>
              </a:cxn>
              <a:cxn ang="0">
                <a:pos x="2002" y="196"/>
              </a:cxn>
              <a:cxn ang="0">
                <a:pos x="2074" y="154"/>
              </a:cxn>
              <a:cxn ang="0">
                <a:pos x="2144" y="118"/>
              </a:cxn>
              <a:cxn ang="0">
                <a:pos x="2210" y="88"/>
              </a:cxn>
              <a:cxn ang="0">
                <a:pos x="2272" y="62"/>
              </a:cxn>
              <a:cxn ang="0">
                <a:pos x="2328" y="42"/>
              </a:cxn>
              <a:cxn ang="0">
                <a:pos x="2378" y="26"/>
              </a:cxn>
              <a:cxn ang="0">
                <a:pos x="2418" y="14"/>
              </a:cxn>
              <a:cxn ang="0">
                <a:pos x="2448" y="6"/>
              </a:cxn>
              <a:cxn ang="0">
                <a:pos x="2476" y="0"/>
              </a:cxn>
              <a:cxn ang="0">
                <a:pos x="2476" y="0"/>
              </a:cxn>
            </a:cxnLst>
            <a:rect l="0" t="0" r="r" b="b"/>
            <a:pathLst>
              <a:path w="2476" h="822">
                <a:moveTo>
                  <a:pt x="2476" y="0"/>
                </a:moveTo>
                <a:lnTo>
                  <a:pt x="1238" y="0"/>
                </a:lnTo>
                <a:lnTo>
                  <a:pt x="1238" y="0"/>
                </a:lnTo>
                <a:lnTo>
                  <a:pt x="1238" y="0"/>
                </a:lnTo>
                <a:lnTo>
                  <a:pt x="0" y="0"/>
                </a:lnTo>
                <a:lnTo>
                  <a:pt x="0" y="0"/>
                </a:lnTo>
                <a:lnTo>
                  <a:pt x="26" y="6"/>
                </a:lnTo>
                <a:lnTo>
                  <a:pt x="56" y="14"/>
                </a:lnTo>
                <a:lnTo>
                  <a:pt x="98" y="26"/>
                </a:lnTo>
                <a:lnTo>
                  <a:pt x="146" y="42"/>
                </a:lnTo>
                <a:lnTo>
                  <a:pt x="202" y="62"/>
                </a:lnTo>
                <a:lnTo>
                  <a:pt x="264" y="88"/>
                </a:lnTo>
                <a:lnTo>
                  <a:pt x="332" y="118"/>
                </a:lnTo>
                <a:lnTo>
                  <a:pt x="402" y="154"/>
                </a:lnTo>
                <a:lnTo>
                  <a:pt x="472" y="196"/>
                </a:lnTo>
                <a:lnTo>
                  <a:pt x="508" y="220"/>
                </a:lnTo>
                <a:lnTo>
                  <a:pt x="544" y="244"/>
                </a:lnTo>
                <a:lnTo>
                  <a:pt x="580" y="272"/>
                </a:lnTo>
                <a:lnTo>
                  <a:pt x="616" y="300"/>
                </a:lnTo>
                <a:lnTo>
                  <a:pt x="650" y="330"/>
                </a:lnTo>
                <a:lnTo>
                  <a:pt x="684" y="360"/>
                </a:lnTo>
                <a:lnTo>
                  <a:pt x="718" y="394"/>
                </a:lnTo>
                <a:lnTo>
                  <a:pt x="750" y="430"/>
                </a:lnTo>
                <a:lnTo>
                  <a:pt x="780" y="466"/>
                </a:lnTo>
                <a:lnTo>
                  <a:pt x="810" y="506"/>
                </a:lnTo>
                <a:lnTo>
                  <a:pt x="838" y="546"/>
                </a:lnTo>
                <a:lnTo>
                  <a:pt x="864" y="590"/>
                </a:lnTo>
                <a:lnTo>
                  <a:pt x="670" y="590"/>
                </a:lnTo>
                <a:lnTo>
                  <a:pt x="1238" y="822"/>
                </a:lnTo>
                <a:lnTo>
                  <a:pt x="1238" y="822"/>
                </a:lnTo>
                <a:lnTo>
                  <a:pt x="1238" y="822"/>
                </a:lnTo>
                <a:lnTo>
                  <a:pt x="1806" y="590"/>
                </a:lnTo>
                <a:lnTo>
                  <a:pt x="1612" y="590"/>
                </a:lnTo>
                <a:lnTo>
                  <a:pt x="1612" y="590"/>
                </a:lnTo>
                <a:lnTo>
                  <a:pt x="1638" y="546"/>
                </a:lnTo>
                <a:lnTo>
                  <a:pt x="1664" y="506"/>
                </a:lnTo>
                <a:lnTo>
                  <a:pt x="1694" y="466"/>
                </a:lnTo>
                <a:lnTo>
                  <a:pt x="1726" y="430"/>
                </a:lnTo>
                <a:lnTo>
                  <a:pt x="1758" y="394"/>
                </a:lnTo>
                <a:lnTo>
                  <a:pt x="1790" y="360"/>
                </a:lnTo>
                <a:lnTo>
                  <a:pt x="1824" y="330"/>
                </a:lnTo>
                <a:lnTo>
                  <a:pt x="1860" y="300"/>
                </a:lnTo>
                <a:lnTo>
                  <a:pt x="1894" y="272"/>
                </a:lnTo>
                <a:lnTo>
                  <a:pt x="1930" y="244"/>
                </a:lnTo>
                <a:lnTo>
                  <a:pt x="1966" y="220"/>
                </a:lnTo>
                <a:lnTo>
                  <a:pt x="2002" y="196"/>
                </a:lnTo>
                <a:lnTo>
                  <a:pt x="2074" y="154"/>
                </a:lnTo>
                <a:lnTo>
                  <a:pt x="2144" y="118"/>
                </a:lnTo>
                <a:lnTo>
                  <a:pt x="2210" y="88"/>
                </a:lnTo>
                <a:lnTo>
                  <a:pt x="2272" y="62"/>
                </a:lnTo>
                <a:lnTo>
                  <a:pt x="2328" y="42"/>
                </a:lnTo>
                <a:lnTo>
                  <a:pt x="2378" y="26"/>
                </a:lnTo>
                <a:lnTo>
                  <a:pt x="2418" y="14"/>
                </a:lnTo>
                <a:lnTo>
                  <a:pt x="2448" y="6"/>
                </a:lnTo>
                <a:lnTo>
                  <a:pt x="2476" y="0"/>
                </a:lnTo>
                <a:lnTo>
                  <a:pt x="2476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50000"/>
                  <a:alpha val="0"/>
                </a:schemeClr>
              </a:gs>
              <a:gs pos="50000">
                <a:schemeClr val="bg1">
                  <a:lumMod val="50000"/>
                  <a:alpha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n>
                <a:solidFill>
                  <a:schemeClr val="bg1">
                    <a:alpha val="1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228920" y="2033032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70208" y="2033032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16183" y="2033032"/>
            <a:ext cx="2201958" cy="220195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1600" b="1" dirty="0">
              <a:ln>
                <a:solidFill>
                  <a:schemeClr val="bg1">
                    <a:alpha val="1000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45161" y="3132328"/>
            <a:ext cx="7050330" cy="738664"/>
            <a:chOff x="1645158" y="3132326"/>
            <a:chExt cx="7050329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1645158" y="3228409"/>
              <a:ext cx="1412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모바일 기반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스토리지 서비스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46904" y="3147931"/>
              <a:ext cx="1848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타 서비스 연동을 통한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Biz,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시너지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01875" y="3132326"/>
              <a:ext cx="16305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새로운 포맷을 통한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uCloud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서비스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도입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운영최적화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2050" name="Picture 2" descr="app, apps, mobile, phon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99" y="20856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ompare, data, doc, document, page, repor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66" y="2211062"/>
            <a:ext cx="916004" cy="91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badge, review, sta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373" y="2231043"/>
            <a:ext cx="914473" cy="91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669115" y="5307511"/>
            <a:ext cx="3970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도입에 따른 기존방식에서의 운영 비용 절감 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서비스 연동을 통한 비즈니스 시너지 효과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올레 브랜드 이미지 제고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67072" y="5307512"/>
            <a:ext cx="4567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환경에 최적화된 스토리지 서비스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콘텐츠에 대한 접근성과 편의성 개선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서비스연동을 통한 통합 모바일 서비스로 활용</a:t>
            </a:r>
          </a:p>
        </p:txBody>
      </p:sp>
      <p:pic>
        <p:nvPicPr>
          <p:cNvPr id="6" name="Picture 2" descr="storage png icon black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640" y="2690629"/>
            <a:ext cx="355000" cy="35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rch png icon black에 대한 이미지 검색결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145" y="2391204"/>
            <a:ext cx="423742" cy="4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ctv png icon black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65" y="2254083"/>
            <a:ext cx="414982" cy="41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embership png icon black에 대한 이미지 검색결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2" y="2925778"/>
            <a:ext cx="416466" cy="41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duct png icon black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864" y="2707977"/>
            <a:ext cx="315240" cy="31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kth logo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38" y="4685441"/>
            <a:ext cx="488805" cy="2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ot png icon black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814" y="2685220"/>
            <a:ext cx="400355" cy="4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521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52000">
              <a:schemeClr val="bg1"/>
            </a:gs>
            <a:gs pos="52000">
              <a:schemeClr val="tx2">
                <a:lumMod val="75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52476" y="2057402"/>
            <a:ext cx="3238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spc="-16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제안사 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840967" y="1826518"/>
            <a:ext cx="4849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2477" y="1006615"/>
            <a:ext cx="4330767" cy="704463"/>
          </a:xfrm>
          <a:prstGeom prst="rect">
            <a:avLst/>
          </a:prstGeom>
          <a:noFill/>
        </p:spPr>
        <p:txBody>
          <a:bodyPr wrap="square" lIns="149011" tIns="74505" rIns="149011" bIns="74505" rtlCol="0">
            <a:spAutoFit/>
          </a:bodyPr>
          <a:lstStyle/>
          <a:p>
            <a:r>
              <a:rPr lang="en-US" altLang="ko-KR" sz="3600" spc="-16" dirty="0">
                <a:latin typeface="Arial" panose="020B0604020202020204" pitchFamily="34" charset="0"/>
                <a:ea typeface="나눔고딕" panose="020D0604000000000000" pitchFamily="50" charset="-127"/>
              </a:rPr>
              <a:t>2</a:t>
            </a:r>
            <a:endParaRPr lang="ko-KR" altLang="en-US" sz="3600" spc="-16" dirty="0">
              <a:latin typeface="Arial" panose="020B0604020202020204" pitchFamily="34" charset="0"/>
              <a:ea typeface="나눔고딕" panose="020D0604000000000000" pitchFamily="50" charset="-127"/>
            </a:endParaRPr>
          </a:p>
        </p:txBody>
      </p:sp>
      <p:sp>
        <p:nvSpPr>
          <p:cNvPr id="8" name="타원 18"/>
          <p:cNvSpPr>
            <a:spLocks noChangeAspect="1"/>
          </p:cNvSpPr>
          <p:nvPr/>
        </p:nvSpPr>
        <p:spPr>
          <a:xfrm>
            <a:off x="5364001" y="3960005"/>
            <a:ext cx="1872001" cy="1872000"/>
          </a:xfrm>
          <a:prstGeom prst="ellipse">
            <a:avLst/>
          </a:prstGeom>
          <a:solidFill>
            <a:schemeClr val="accent6">
              <a:lumMod val="60000"/>
              <a:lumOff val="4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엠앤엘솔루션</a:t>
            </a:r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4" name="그림 13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716" y="4470427"/>
            <a:ext cx="1279982" cy="6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>
            <a:spLocks noChangeAspect="1"/>
          </p:cNvSpPr>
          <p:nvPr/>
        </p:nvSpPr>
        <p:spPr>
          <a:xfrm>
            <a:off x="6907698" y="3960000"/>
            <a:ext cx="1872000" cy="1872000"/>
          </a:xfrm>
          <a:prstGeom prst="ellipse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)</a:t>
            </a:r>
            <a:r>
              <a:rPr lang="ko-KR" altLang="en-US" sz="1000" dirty="0">
                <a:solidFill>
                  <a:schemeClr val="bg1"/>
                </a:solidFill>
                <a:latin typeface="Arial" pitchFamily="34" charset="0"/>
                <a:ea typeface="나눔고딕" panose="020D0604000000000000" pitchFamily="50" charset="-127"/>
                <a:cs typeface="Arial" pitchFamily="34" charset="0"/>
              </a:rPr>
              <a:t>더블루션</a:t>
            </a:r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Arial" pitchFamily="34" charset="0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65163" y="3777921"/>
            <a:ext cx="21467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 현황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경영진 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조직구성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보유 기술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 사업</a:t>
            </a:r>
            <a:endParaRPr lang="en-US" altLang="ko-KR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회사 연혁</a:t>
            </a:r>
          </a:p>
          <a:p>
            <a:pPr marL="228600" indent="-228600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100000"/>
              <a:buFont typeface="+mj-lt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유사시스템 개발경험</a:t>
            </a:r>
          </a:p>
        </p:txBody>
      </p:sp>
    </p:spTree>
    <p:extLst>
      <p:ext uri="{BB962C8B-B14F-4D97-AF65-F5344CB8AC3E}">
        <p14:creationId xmlns:p14="http://schemas.microsoft.com/office/powerpoint/2010/main" val="316513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roup 59"/>
          <p:cNvGraphicFramePr>
            <a:graphicFrameLocks noGrp="1"/>
          </p:cNvGraphicFramePr>
          <p:nvPr>
            <p:extLst/>
          </p:nvPr>
        </p:nvGraphicFramePr>
        <p:xfrm>
          <a:off x="2241865" y="1623468"/>
          <a:ext cx="3686493" cy="4276724"/>
        </p:xfrm>
        <a:graphic>
          <a:graphicData uri="http://schemas.openxmlformats.org/drawingml/2006/table">
            <a:tbl>
              <a:tblPr/>
              <a:tblGrid>
                <a:gridCol w="838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77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법인명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주식회사 엠앤엘솔루션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(www.mnlsolution.com)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6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설립일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2007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19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일</a:t>
                      </a:r>
                    </a:p>
                  </a:txBody>
                  <a:tcPr marL="129615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대표이사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혁</a:t>
                      </a:r>
                    </a:p>
                  </a:txBody>
                  <a:tcPr marL="129615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자본금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300 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백 만원</a:t>
                      </a:r>
                    </a:p>
                  </a:txBody>
                  <a:tcPr marL="129615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종업원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 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개발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18</a:t>
                      </a: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명</a:t>
                      </a:r>
                      <a:r>
                        <a:rPr kumimoji="1" lang="en-US" altLang="ko-KR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129615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34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사업영역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미디어플랫폼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클라우드컴퓨팅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빅데이터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스마트서비스인에이블러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6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147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주요제품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디지털콘텐츠관리플랫폼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개인화추천서비스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CCTV/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영상플랫폼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미디어스트리밍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 LBS/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안심서비스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전자영수증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△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클라우드뮤직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58506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0484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spc="30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사업장</a:t>
                      </a:r>
                    </a:p>
                  </a:txBody>
                  <a:tcPr marL="58506" marR="58506" marT="46794" marB="46794" anchor="ctr" horzOverflow="overflow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서울시 구로구 디지털로 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288 1806 (</a:t>
                      </a: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구로동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대륭포스트타워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</a:t>
                      </a:r>
                      <a:r>
                        <a:rPr kumimoji="1" lang="en-US" altLang="ko-KR" sz="1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R" altLang="en-US" sz="1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29615" marR="58506" marT="46794" marB="4679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Line 81"/>
          <p:cNvSpPr>
            <a:spLocks noChangeShapeType="1"/>
          </p:cNvSpPr>
          <p:nvPr/>
        </p:nvSpPr>
        <p:spPr bwMode="auto">
          <a:xfrm>
            <a:off x="2227071" y="1517228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82"/>
          <p:cNvSpPr>
            <a:spLocks noChangeArrowheads="1"/>
          </p:cNvSpPr>
          <p:nvPr/>
        </p:nvSpPr>
        <p:spPr bwMode="auto">
          <a:xfrm>
            <a:off x="2223497" y="1209555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기업개요</a:t>
            </a: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2223495" y="1611366"/>
            <a:ext cx="3704864" cy="4741335"/>
          </a:xfrm>
          <a:prstGeom prst="roundRect">
            <a:avLst>
              <a:gd name="adj" fmla="val 1012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endParaRPr lang="en-US" altLang="ko-KR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Line 81"/>
          <p:cNvSpPr>
            <a:spLocks noChangeShapeType="1"/>
          </p:cNvSpPr>
          <p:nvPr/>
        </p:nvSpPr>
        <p:spPr bwMode="auto">
          <a:xfrm>
            <a:off x="6158990" y="1517228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82"/>
          <p:cNvSpPr>
            <a:spLocks noChangeArrowheads="1"/>
          </p:cNvSpPr>
          <p:nvPr/>
        </p:nvSpPr>
        <p:spPr bwMode="auto">
          <a:xfrm>
            <a:off x="6155415" y="1209555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매출현황</a:t>
            </a:r>
          </a:p>
        </p:txBody>
      </p:sp>
      <p:sp>
        <p:nvSpPr>
          <p:cNvPr id="21" name="Line 81"/>
          <p:cNvSpPr>
            <a:spLocks noChangeShapeType="1"/>
          </p:cNvSpPr>
          <p:nvPr/>
        </p:nvSpPr>
        <p:spPr bwMode="auto">
          <a:xfrm>
            <a:off x="6158990" y="3891380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Rectangle 82"/>
          <p:cNvSpPr>
            <a:spLocks noChangeArrowheads="1"/>
          </p:cNvSpPr>
          <p:nvPr/>
        </p:nvSpPr>
        <p:spPr bwMode="auto">
          <a:xfrm>
            <a:off x="6155415" y="3583707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주요고객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6155415" y="3985515"/>
            <a:ext cx="2829657" cy="2384425"/>
          </a:xfrm>
          <a:prstGeom prst="roundRect">
            <a:avLst>
              <a:gd name="adj" fmla="val 1875"/>
            </a:avLst>
          </a:prstGeom>
          <a:noFill/>
          <a:ln w="635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endParaRPr lang="en-US" altLang="ko-KR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68" y="4594945"/>
            <a:ext cx="781653" cy="25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363" y="4113340"/>
            <a:ext cx="760345" cy="25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997" y="4113340"/>
            <a:ext cx="590181" cy="277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67" y="4113339"/>
            <a:ext cx="700795" cy="2756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96" y="4486389"/>
            <a:ext cx="664350" cy="2772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90" y="5050258"/>
            <a:ext cx="1040089" cy="22820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478" y="4817710"/>
            <a:ext cx="491169" cy="46378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38" y="4765275"/>
            <a:ext cx="643315" cy="192995"/>
          </a:xfrm>
          <a:prstGeom prst="rect">
            <a:avLst/>
          </a:prstGeom>
        </p:spPr>
      </p:pic>
      <p:sp>
        <p:nvSpPr>
          <p:cNvPr id="32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91" y="5453728"/>
            <a:ext cx="410460" cy="434130"/>
          </a:xfrm>
          <a:prstGeom prst="rect">
            <a:avLst/>
          </a:prstGeom>
        </p:spPr>
      </p:pic>
      <p:pic>
        <p:nvPicPr>
          <p:cNvPr id="43" name="Picture 2" descr="미래창조과학부 로고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679" y="5739959"/>
            <a:ext cx="655845" cy="51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중기청 로고 png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191" y="6014035"/>
            <a:ext cx="791006" cy="24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19" y="5701523"/>
            <a:ext cx="914688" cy="240784"/>
          </a:xfrm>
          <a:prstGeom prst="rect">
            <a:avLst/>
          </a:prstGeom>
        </p:spPr>
      </p:pic>
      <p:pic>
        <p:nvPicPr>
          <p:cNvPr id="46" name="Picture 12" descr="NIPA 로고 png에 대한 이미지 검색결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30" y="5366616"/>
            <a:ext cx="792464" cy="31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KT 로고 png에 대한 이미지 검색결과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74" y="4526736"/>
            <a:ext cx="227394" cy="1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2" descr="kisa 로고 png에 대한 이미지 검색결과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084" y="5983645"/>
            <a:ext cx="1050927" cy="21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34" descr="평창올림픽 로고 png에 대한 이미지 검색결과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98" y="5325519"/>
            <a:ext cx="525883" cy="5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54" descr="하나저축은행 로고 png에 대한 이미지 검색결과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6" y="5090629"/>
            <a:ext cx="754895" cy="1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0" descr="스타벅스 로고 png에 대한 이미지 검색결과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851" y="5352643"/>
            <a:ext cx="316169" cy="316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모서리가 둥근 직사각형 40"/>
          <p:cNvSpPr/>
          <p:nvPr/>
        </p:nvSpPr>
        <p:spPr>
          <a:xfrm>
            <a:off x="6143644" y="1611363"/>
            <a:ext cx="2816652" cy="18361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  <p:txBody>
          <a:bodyPr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b="0" kern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3" name="Object 2"/>
          <p:cNvGraphicFramePr>
            <a:graphicFrameLocks noChangeAspect="1"/>
          </p:cNvGraphicFramePr>
          <p:nvPr>
            <p:extLst/>
          </p:nvPr>
        </p:nvGraphicFramePr>
        <p:xfrm>
          <a:off x="6207576" y="1659607"/>
          <a:ext cx="2635060" cy="1595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2.1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일반 현황</a:t>
            </a:r>
          </a:p>
        </p:txBody>
      </p:sp>
    </p:spTree>
    <p:extLst>
      <p:ext uri="{BB962C8B-B14F-4D97-AF65-F5344CB8AC3E}">
        <p14:creationId xmlns:p14="http://schemas.microsoft.com/office/powerpoint/2010/main" val="310187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69" y="1788367"/>
            <a:ext cx="1208925" cy="13253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469" y="3479671"/>
            <a:ext cx="1208925" cy="13174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563607" y="1787676"/>
            <a:ext cx="1152880" cy="1105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99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대표이사 </a:t>
            </a:r>
            <a:r>
              <a:rPr kumimoji="1" lang="en-US" altLang="ko-KR" sz="799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(CEO)</a:t>
            </a: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혁</a:t>
            </a:r>
            <a:endParaRPr kumimoji="1" lang="en-US" altLang="ko-KR" sz="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ko-KR" sz="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HP/</a:t>
            </a:r>
            <a:r>
              <a:rPr kumimoji="1" lang="ko-KR" alt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휴렛패커드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모토로라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㈜대우통신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컴퓨터연구실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63608" y="3479671"/>
            <a:ext cx="1183337" cy="1267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99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상무이사 </a:t>
            </a:r>
            <a:r>
              <a:rPr kumimoji="1" lang="en-US" altLang="ko-KR" sz="799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sz="799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사업본부장</a:t>
            </a:r>
            <a:r>
              <a:rPr kumimoji="1" lang="en-US" altLang="ko-KR" sz="799" dirty="0">
                <a:solidFill>
                  <a:srgbClr val="00A1D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99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황 해 연</a:t>
            </a:r>
            <a:endParaRPr kumimoji="1" lang="en-US" altLang="ko-KR" sz="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kumimoji="1" lang="en-US" altLang="ko-KR" sz="799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㈜유프레스토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전략기획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㈜이루온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전자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통신운용연구소</a:t>
            </a:r>
            <a:endParaRPr kumimoji="1" lang="en-US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㈜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LG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정보통신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/SW</a:t>
            </a:r>
            <a:r>
              <a:rPr kumimoji="1" lang="ko-KR" altLang="en-US" sz="7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연구소</a:t>
            </a:r>
            <a:endParaRPr kumimoji="1" lang="ko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44662" y="1819198"/>
            <a:ext cx="3962340" cy="2960033"/>
            <a:chOff x="714664" y="1194158"/>
            <a:chExt cx="3600399" cy="2400651"/>
          </a:xfrm>
        </p:grpSpPr>
        <p:sp>
          <p:nvSpPr>
            <p:cNvPr id="14" name="_x114546680"/>
            <p:cNvSpPr>
              <a:spLocks noChangeArrowheads="1"/>
            </p:cNvSpPr>
            <p:nvPr/>
          </p:nvSpPr>
          <p:spPr bwMode="auto">
            <a:xfrm>
              <a:off x="714664" y="1196752"/>
              <a:ext cx="3600399" cy="2398057"/>
            </a:xfrm>
            <a:prstGeom prst="rect">
              <a:avLst/>
            </a:prstGeom>
            <a:noFill/>
            <a:ln w="406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99" b="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932490" y="1290551"/>
              <a:ext cx="3164746" cy="2105467"/>
              <a:chOff x="1284199" y="2004117"/>
              <a:chExt cx="3164746" cy="2105467"/>
            </a:xfrm>
          </p:grpSpPr>
          <p:grpSp>
            <p:nvGrpSpPr>
              <p:cNvPr id="18" name="그룹 5"/>
              <p:cNvGrpSpPr>
                <a:grpSpLocks/>
              </p:cNvGrpSpPr>
              <p:nvPr/>
            </p:nvGrpSpPr>
            <p:grpSpPr bwMode="auto">
              <a:xfrm>
                <a:off x="2433117" y="2847681"/>
                <a:ext cx="868071" cy="462108"/>
                <a:chOff x="5961112" y="2672916"/>
                <a:chExt cx="1357394" cy="462990"/>
              </a:xfrm>
            </p:grpSpPr>
            <p:sp>
              <p:nvSpPr>
                <p:cNvPr id="43" name="TextBox 2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4" cy="17495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en-US" altLang="ko-KR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CS</a:t>
                  </a:r>
                  <a:r>
                    <a:rPr lang="ko-KR" altLang="en-US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사업본부</a:t>
                  </a:r>
                </a:p>
              </p:txBody>
            </p:sp>
            <p:sp>
              <p:nvSpPr>
                <p:cNvPr id="44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495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</a:p>
              </p:txBody>
            </p:sp>
          </p:grpSp>
          <p:grpSp>
            <p:nvGrpSpPr>
              <p:cNvPr id="19" name="그룹 6"/>
              <p:cNvGrpSpPr>
                <a:grpSpLocks/>
              </p:cNvGrpSpPr>
              <p:nvPr/>
            </p:nvGrpSpPr>
            <p:grpSpPr bwMode="auto">
              <a:xfrm>
                <a:off x="2429635" y="2004117"/>
                <a:ext cx="868071" cy="463347"/>
                <a:chOff x="5961112" y="2672916"/>
                <a:chExt cx="1357394" cy="462239"/>
              </a:xfrm>
            </p:grpSpPr>
            <p:sp>
              <p:nvSpPr>
                <p:cNvPr id="41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4" cy="174207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대표이사</a:t>
                  </a:r>
                </a:p>
              </p:txBody>
            </p:sp>
            <p:sp>
              <p:nvSpPr>
                <p:cNvPr id="42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4207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이혁 사장</a:t>
                  </a:r>
                </a:p>
              </p:txBody>
            </p:sp>
          </p:grpSp>
          <p:grpSp>
            <p:nvGrpSpPr>
              <p:cNvPr id="20" name="그룹 9"/>
              <p:cNvGrpSpPr>
                <a:grpSpLocks/>
              </p:cNvGrpSpPr>
              <p:nvPr/>
            </p:nvGrpSpPr>
            <p:grpSpPr bwMode="auto">
              <a:xfrm>
                <a:off x="2436597" y="3646619"/>
                <a:ext cx="868070" cy="462965"/>
                <a:chOff x="5961111" y="2672916"/>
                <a:chExt cx="1357392" cy="462470"/>
              </a:xfrm>
            </p:grpSpPr>
            <p:sp>
              <p:nvSpPr>
                <p:cNvPr id="39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5961111" y="2672916"/>
                  <a:ext cx="1353766" cy="17443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컨버전스개발그룹</a:t>
                  </a:r>
                </a:p>
              </p:txBody>
            </p:sp>
            <p:sp>
              <p:nvSpPr>
                <p:cNvPr id="40" name="TextBox 11"/>
                <p:cNvSpPr txBox="1">
                  <a:spLocks noChangeArrowheads="1"/>
                </p:cNvSpPr>
                <p:nvPr/>
              </p:nvSpPr>
              <p:spPr bwMode="auto">
                <a:xfrm>
                  <a:off x="5964414" y="2960948"/>
                  <a:ext cx="1354089" cy="1744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이정우 부장 </a:t>
                  </a:r>
                  <a:r>
                    <a:rPr lang="en-US" altLang="ko-KR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(17)</a:t>
                  </a:r>
                </a:p>
              </p:txBody>
            </p:sp>
          </p:grpSp>
          <p:grpSp>
            <p:nvGrpSpPr>
              <p:cNvPr id="21" name="그룹 20"/>
              <p:cNvGrpSpPr>
                <a:grpSpLocks/>
              </p:cNvGrpSpPr>
              <p:nvPr/>
            </p:nvGrpSpPr>
            <p:grpSpPr bwMode="auto">
              <a:xfrm>
                <a:off x="3580874" y="2847681"/>
                <a:ext cx="868071" cy="462108"/>
                <a:chOff x="5961112" y="2672916"/>
                <a:chExt cx="1357394" cy="462990"/>
              </a:xfrm>
            </p:grpSpPr>
            <p:sp>
              <p:nvSpPr>
                <p:cNvPr id="37" name="TextBox 36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4" cy="17495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경영지원팀</a:t>
                  </a:r>
                </a:p>
              </p:txBody>
            </p:sp>
            <p:sp>
              <p:nvSpPr>
                <p:cNvPr id="38" name="TextBox 37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495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허재석 부장</a:t>
                  </a:r>
                </a:p>
              </p:txBody>
            </p:sp>
          </p:grpSp>
          <p:cxnSp>
            <p:nvCxnSpPr>
              <p:cNvPr id="22" name="직선 연결선 2"/>
              <p:cNvCxnSpPr>
                <a:cxnSpLocks noChangeShapeType="1"/>
                <a:stCxn id="42" idx="2"/>
                <a:endCxn id="43" idx="0"/>
              </p:cNvCxnSpPr>
              <p:nvPr/>
            </p:nvCxnSpPr>
            <p:spPr bwMode="auto">
              <a:xfrm>
                <a:off x="2864728" y="2467464"/>
                <a:ext cx="1264" cy="380217"/>
              </a:xfrm>
              <a:prstGeom prst="line">
                <a:avLst/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" name="꺾인 연결선 6"/>
              <p:cNvCxnSpPr>
                <a:cxnSpLocks noChangeShapeType="1"/>
                <a:stCxn id="37" idx="0"/>
                <a:endCxn id="42" idx="2"/>
              </p:cNvCxnSpPr>
              <p:nvPr/>
            </p:nvCxnSpPr>
            <p:spPr bwMode="auto">
              <a:xfrm rot="16200000" flipV="1">
                <a:off x="3249131" y="2083062"/>
                <a:ext cx="380216" cy="1149020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4" name="꺾인 연결선 18"/>
              <p:cNvCxnSpPr>
                <a:cxnSpLocks noChangeShapeType="1"/>
                <a:stCxn id="44" idx="2"/>
                <a:endCxn id="39" idx="0"/>
              </p:cNvCxnSpPr>
              <p:nvPr/>
            </p:nvCxnSpPr>
            <p:spPr bwMode="auto">
              <a:xfrm rot="16200000" flipH="1">
                <a:off x="2700425" y="3477573"/>
                <a:ext cx="336832" cy="1262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5" name="그룹 22"/>
              <p:cNvGrpSpPr>
                <a:grpSpLocks/>
              </p:cNvGrpSpPr>
              <p:nvPr/>
            </p:nvGrpSpPr>
            <p:grpSpPr bwMode="auto">
              <a:xfrm>
                <a:off x="1284199" y="2847681"/>
                <a:ext cx="868071" cy="462108"/>
                <a:chOff x="5961112" y="2672916"/>
                <a:chExt cx="1357394" cy="462990"/>
              </a:xfrm>
            </p:grpSpPr>
            <p:sp>
              <p:nvSpPr>
                <p:cNvPr id="35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5961112" y="2672916"/>
                  <a:ext cx="1353764" cy="17495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1pPr>
                  <a:lvl2pPr marL="742950" indent="-28575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2pPr>
                  <a:lvl3pPr marL="11430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3pPr>
                  <a:lvl4pPr marL="16002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4pPr>
                  <a:lvl5pPr marL="2057400" indent="-228600" eaLnBrk="0" hangingPunct="0"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itchFamily="50" charset="-127"/>
                      <a:ea typeface="맑은 고딕" pitchFamily="50" charset="-127"/>
                    </a:defRPr>
                  </a:lvl9pPr>
                </a:lstStyle>
                <a:p>
                  <a:pPr algn="ctr" eaLnBrk="1" hangingPunct="1">
                    <a:defRPr/>
                  </a:pPr>
                  <a:r>
                    <a:rPr lang="ko-KR" altLang="en-US" sz="799" dirty="0">
                      <a:solidFill>
                        <a:schemeClr val="bg1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기업부설연구소</a:t>
                  </a:r>
                </a:p>
              </p:txBody>
            </p:sp>
            <p:sp>
              <p:nvSpPr>
                <p:cNvPr id="36" name="TextBox 24"/>
                <p:cNvSpPr txBox="1">
                  <a:spLocks noChangeArrowheads="1"/>
                </p:cNvSpPr>
                <p:nvPr/>
              </p:nvSpPr>
              <p:spPr bwMode="auto">
                <a:xfrm>
                  <a:off x="5964418" y="2960948"/>
                  <a:ext cx="1354088" cy="17495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100" b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hangingPunct="1"/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황해연 상무</a:t>
                  </a:r>
                  <a:r>
                    <a:rPr lang="en-US" altLang="ko-KR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(</a:t>
                  </a:r>
                  <a:r>
                    <a:rPr lang="ko-KR" altLang="en-US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겸</a:t>
                  </a:r>
                  <a:r>
                    <a:rPr lang="en-US" altLang="ko-KR" sz="799" dirty="0">
                      <a:latin typeface="나눔고딕" panose="020D0604000000000000" pitchFamily="50" charset="-127"/>
                      <a:ea typeface="나눔고딕" panose="020D0604000000000000" pitchFamily="50" charset="-127"/>
                    </a:rPr>
                    <a:t>)</a:t>
                  </a:r>
                  <a:endParaRPr lang="ko-KR" altLang="en-US" sz="799" dirty="0">
                    <a:latin typeface="나눔고딕" panose="020D0604000000000000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cxnSp>
            <p:nvCxnSpPr>
              <p:cNvPr id="26" name="꺾인 연결선 6"/>
              <p:cNvCxnSpPr>
                <a:cxnSpLocks noChangeShapeType="1"/>
                <a:stCxn id="35" idx="0"/>
                <a:endCxn id="42" idx="2"/>
              </p:cNvCxnSpPr>
              <p:nvPr/>
            </p:nvCxnSpPr>
            <p:spPr bwMode="auto">
              <a:xfrm rot="5400000" flipH="1" flipV="1">
                <a:off x="2100794" y="2083745"/>
                <a:ext cx="380216" cy="1147654"/>
              </a:xfrm>
              <a:prstGeom prst="bentConnector3">
                <a:avLst>
                  <a:gd name="adj1" fmla="val 50000"/>
                </a:avLst>
              </a:prstGeom>
              <a:noFill/>
              <a:ln w="9525" algn="ctr">
                <a:solidFill>
                  <a:schemeClr val="tx2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>
              <a:off x="3090928" y="1194158"/>
              <a:ext cx="1216010" cy="374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100" b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hangingPunct="1">
                <a:lnSpc>
                  <a:spcPct val="150000"/>
                </a:lnSpc>
              </a:pPr>
              <a:r>
                <a:rPr lang="en-US" altLang="ko-KR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2016</a:t>
              </a:r>
              <a:r>
                <a:rPr lang="ko-KR" altLang="en-US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년 </a:t>
              </a:r>
              <a:r>
                <a:rPr lang="en-US" altLang="ko-KR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11</a:t>
              </a:r>
              <a:r>
                <a:rPr lang="ko-KR" altLang="en-US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월 </a:t>
              </a:r>
              <a:r>
                <a:rPr lang="en-US" altLang="ko-KR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28</a:t>
              </a:r>
              <a:r>
                <a:rPr lang="ko-KR" altLang="en-US" sz="799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일 현재</a:t>
              </a:r>
              <a:endParaRPr lang="en-US" altLang="ko-KR" sz="799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r" eaLnBrk="1" hangingPunct="1">
                <a:lnSpc>
                  <a:spcPct val="150000"/>
                </a:lnSpc>
              </a:pPr>
              <a:r>
                <a:rPr lang="en-US" altLang="ko-KR" sz="799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20</a:t>
              </a:r>
              <a:r>
                <a:rPr lang="ko-KR" altLang="en-US" sz="799" dirty="0">
                  <a:solidFill>
                    <a:srgbClr val="0000F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명</a:t>
              </a:r>
            </a:p>
          </p:txBody>
        </p:sp>
      </p:grpSp>
      <p:sp>
        <p:nvSpPr>
          <p:cNvPr id="45" name="Line 81"/>
          <p:cNvSpPr>
            <a:spLocks noChangeShapeType="1"/>
          </p:cNvSpPr>
          <p:nvPr/>
        </p:nvSpPr>
        <p:spPr bwMode="auto">
          <a:xfrm>
            <a:off x="2227071" y="1627623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Rectangle 82"/>
          <p:cNvSpPr>
            <a:spLocks noChangeArrowheads="1"/>
          </p:cNvSpPr>
          <p:nvPr/>
        </p:nvSpPr>
        <p:spPr bwMode="auto">
          <a:xfrm>
            <a:off x="2223497" y="1319948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경영진소개</a:t>
            </a:r>
          </a:p>
        </p:txBody>
      </p:sp>
      <p:sp>
        <p:nvSpPr>
          <p:cNvPr id="47" name="Line 81"/>
          <p:cNvSpPr>
            <a:spLocks noChangeShapeType="1"/>
          </p:cNvSpPr>
          <p:nvPr/>
        </p:nvSpPr>
        <p:spPr bwMode="auto">
          <a:xfrm>
            <a:off x="5252468" y="1627623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Rectangle 82"/>
          <p:cNvSpPr>
            <a:spLocks noChangeArrowheads="1"/>
          </p:cNvSpPr>
          <p:nvPr/>
        </p:nvSpPr>
        <p:spPr bwMode="auto">
          <a:xfrm>
            <a:off x="5248894" y="1319948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조직구성</a:t>
            </a:r>
          </a:p>
        </p:txBody>
      </p:sp>
      <p:sp>
        <p:nvSpPr>
          <p:cNvPr id="49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2.2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주요경영진 </a:t>
            </a:r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 조직구성</a:t>
            </a:r>
          </a:p>
        </p:txBody>
      </p:sp>
    </p:spTree>
    <p:extLst>
      <p:ext uri="{BB962C8B-B14F-4D97-AF65-F5344CB8AC3E}">
        <p14:creationId xmlns:p14="http://schemas.microsoft.com/office/powerpoint/2010/main" val="179797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81"/>
          <p:cNvSpPr>
            <a:spLocks noChangeShapeType="1"/>
          </p:cNvSpPr>
          <p:nvPr/>
        </p:nvSpPr>
        <p:spPr bwMode="auto">
          <a:xfrm>
            <a:off x="2209654" y="2120767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Rectangle 82"/>
          <p:cNvSpPr>
            <a:spLocks noChangeArrowheads="1"/>
          </p:cNvSpPr>
          <p:nvPr/>
        </p:nvSpPr>
        <p:spPr bwMode="auto">
          <a:xfrm>
            <a:off x="2206079" y="1813094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지식재산권</a:t>
            </a:r>
          </a:p>
        </p:txBody>
      </p:sp>
      <p:sp>
        <p:nvSpPr>
          <p:cNvPr id="23" name="Line 81"/>
          <p:cNvSpPr>
            <a:spLocks noChangeShapeType="1"/>
          </p:cNvSpPr>
          <p:nvPr/>
        </p:nvSpPr>
        <p:spPr bwMode="auto">
          <a:xfrm>
            <a:off x="2209654" y="4708923"/>
            <a:ext cx="1559698" cy="0"/>
          </a:xfrm>
          <a:prstGeom prst="line">
            <a:avLst/>
          </a:prstGeom>
          <a:noFill/>
          <a:ln w="3175">
            <a:solidFill>
              <a:srgbClr val="000000"/>
            </a:solidFill>
            <a:round/>
            <a:headEnd/>
            <a:tailEnd/>
          </a:ln>
          <a:effectLst/>
        </p:spPr>
        <p:txBody>
          <a:bodyPr lIns="67500" tIns="35100" rIns="675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pPr>
              <a:defRPr/>
            </a:pPr>
            <a:endParaRPr lang="ko-KR" altLang="en-US" sz="1000" b="0" spc="3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Rectangle 82"/>
          <p:cNvSpPr>
            <a:spLocks noChangeArrowheads="1"/>
          </p:cNvSpPr>
          <p:nvPr/>
        </p:nvSpPr>
        <p:spPr bwMode="auto">
          <a:xfrm>
            <a:off x="2206079" y="4401250"/>
            <a:ext cx="1310005" cy="307675"/>
          </a:xfrm>
          <a:prstGeom prst="rect">
            <a:avLst/>
          </a:prstGeom>
          <a:solidFill>
            <a:schemeClr val="bg1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lIns="27000" tIns="35100" rIns="27000" bIns="35100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400" b="1" kern="1200">
                <a:solidFill>
                  <a:schemeClr val="tx1"/>
                </a:solidFill>
                <a:latin typeface="Tahoma" pitchFamily="34" charset="0"/>
                <a:ea typeface="HY헤드라인M" pitchFamily="18" charset="-127"/>
                <a:cs typeface="+mn-cs"/>
              </a:defRPr>
            </a:lvl9pPr>
          </a:lstStyle>
          <a:p>
            <a:r>
              <a:rPr lang="ko-KR" altLang="en-US" sz="1200" b="0" spc="3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주요인증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206077" y="2216904"/>
          <a:ext cx="5072112" cy="20766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1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7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순번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특허구분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출원</a:t>
                      </a:r>
                      <a:endParaRPr lang="ko-KR" sz="9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등록</a:t>
                      </a:r>
                      <a:endParaRPr lang="ko-KR" sz="9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10-2013-0050507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실시간 매출 정보트래킹 장치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방법 및 시스템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10-2013-0056354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 문서 인식 및 개인정보 공유 서비스 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10-2013-0059560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서비스기반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2D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제공방법 및 휴대용</a:t>
                      </a: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2D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재생장치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10-2013-0082776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10-2013-0111012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매출정보처리장치 및 영수증정보 무선전송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10-2013-0136330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스마트 원격 제어장치 및 어플리케이션 원격제어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18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10-2014-0012154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음성기반 이미지 파일 태깅 장치 및 이미지 파일 검색방법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10-2014-0063715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전자기기의 긴급 상황 알림 장치 및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10-2014-0064942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클라우드 기반 댁내 미디어 서비스 장치 및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10-2015-0001420 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고객인지기반 광고제공시스템 및 그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48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  <a:endParaRPr lang="ko-KR" sz="800" b="0" kern="10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10-2015-0041503 LBS</a:t>
                      </a:r>
                      <a:r>
                        <a:rPr lang="ko-KR" sz="800" b="0" kern="10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기반의 지능형 안전시스템 및 그 방법</a:t>
                      </a: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b="0" kern="100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</a:t>
                      </a: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sz="800" b="0" kern="1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580" marR="6858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077" y="4801998"/>
            <a:ext cx="1019896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568" y="4801998"/>
            <a:ext cx="101621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276" y="2212093"/>
            <a:ext cx="1010559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005" y="4801998"/>
            <a:ext cx="101267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6198" y="4801998"/>
            <a:ext cx="1013149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2206077" y="6211962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벤처기업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516082" y="6211960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기술혁신형 중소기업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835886" y="6230056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직무발명우수기업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71673" y="6195099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소프트웨어사업자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97" y="4801998"/>
            <a:ext cx="1013464" cy="144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7487406" y="6196222"/>
            <a:ext cx="10198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700" kern="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기업부설연구소</a:t>
            </a:r>
            <a:endParaRPr lang="ko-KR" altLang="ko-KR" sz="700" kern="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154505" y="903579"/>
            <a:ext cx="705441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엠앤엘솔루션은 디지털 콘텐츠 관리 분야 핵심기술을 보유한 국내 최고의 전문회사이며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미래기술에 대한 적극적인 투자와 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R&amp;D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기술개발을 통해 다양한 분야의 원천기술을 확보하고 있습니다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미디어 스트리밍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빅데이터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클라우드컴퓨팅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병합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LBS/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스마트서비스 등</a:t>
            </a:r>
            <a:r>
              <a:rPr lang="en-US" altLang="ko-KR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 flipH="1">
            <a:off x="2086384" y="1312698"/>
            <a:ext cx="5610" cy="5040000"/>
          </a:xfrm>
          <a:prstGeom prst="line">
            <a:avLst/>
          </a:prstGeom>
          <a:noFill/>
          <a:ln w="63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2772" y="651549"/>
            <a:ext cx="1783611" cy="376012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2000" b="1" spc="-7" dirty="0">
                <a:latin typeface="+mn-ea"/>
              </a:rPr>
              <a:t>2 </a:t>
            </a:r>
            <a:r>
              <a:rPr lang="ko-KR" altLang="en-US" sz="2000" b="1" spc="-7" dirty="0">
                <a:latin typeface="+mn-ea"/>
              </a:rPr>
              <a:t>제안사 소개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389934" y="1208438"/>
            <a:ext cx="21990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02772" y="1368732"/>
            <a:ext cx="1783611" cy="222124"/>
          </a:xfrm>
          <a:prstGeom prst="rect">
            <a:avLst/>
          </a:prstGeom>
          <a:noFill/>
        </p:spPr>
        <p:txBody>
          <a:bodyPr wrap="square" lIns="67576" tIns="33788" rIns="67576" bIns="33788" rtlCol="0">
            <a:spAutoFit/>
          </a:bodyPr>
          <a:lstStyle/>
          <a:p>
            <a:r>
              <a:rPr lang="en-US" altLang="ko-KR" sz="1000" b="1" dirty="0">
                <a:solidFill>
                  <a:srgbClr val="0070C0"/>
                </a:solidFill>
                <a:latin typeface="+mn-ea"/>
              </a:rPr>
              <a:t>2.3 </a:t>
            </a:r>
            <a:r>
              <a:rPr lang="ko-KR" altLang="en-US" sz="1000" b="1" dirty="0">
                <a:solidFill>
                  <a:srgbClr val="0070C0"/>
                </a:solidFill>
                <a:latin typeface="+mn-ea"/>
              </a:rPr>
              <a:t>보유기술</a:t>
            </a:r>
          </a:p>
        </p:txBody>
      </p:sp>
    </p:spTree>
    <p:extLst>
      <p:ext uri="{BB962C8B-B14F-4D97-AF65-F5344CB8AC3E}">
        <p14:creationId xmlns:p14="http://schemas.microsoft.com/office/powerpoint/2010/main" val="1651853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기류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사용자 지정 1">
      <a:majorFont>
        <a:latin typeface="Chronicle Display"/>
        <a:ea typeface="나눔고딕 Light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기류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기류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3.xml><?xml version="1.0" encoding="utf-8"?>
<a:themeOverride xmlns:a="http://schemas.openxmlformats.org/drawingml/2006/main">
  <a:clrScheme name="기류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ppt/theme/themeOverride4.xml><?xml version="1.0" encoding="utf-8"?>
<a:themeOverride xmlns:a="http://schemas.openxmlformats.org/drawingml/2006/main">
  <a:clrScheme name="기류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4E67C8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6C7AA"/>
    </a:hlink>
    <a:folHlink>
      <a:srgbClr val="59A8D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1942</TotalTime>
  <Words>3022</Words>
  <Application>Microsoft Office PowerPoint</Application>
  <PresentationFormat>A4 용지(210x297mm)</PresentationFormat>
  <Paragraphs>981</Paragraphs>
  <Slides>30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Courier New</vt:lpstr>
      <vt:lpstr>Wingdings</vt:lpstr>
      <vt:lpstr>굴림</vt:lpstr>
      <vt:lpstr>Arial</vt:lpstr>
      <vt:lpstr>나눔고딕코딩</vt:lpstr>
      <vt:lpstr>-윤고딕330</vt:lpstr>
      <vt:lpstr>바탕</vt:lpstr>
      <vt:lpstr>나눔고딕</vt:lpstr>
      <vt:lpstr>Calibri</vt:lpstr>
      <vt:lpstr>SandTg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김은비</dc:creator>
  <cp:lastModifiedBy>황해연</cp:lastModifiedBy>
  <cp:revision>225</cp:revision>
  <cp:lastPrinted>2016-11-18T04:11:39Z</cp:lastPrinted>
  <dcterms:created xsi:type="dcterms:W3CDTF">2016-11-14T00:53:40Z</dcterms:created>
  <dcterms:modified xsi:type="dcterms:W3CDTF">2016-12-22T05:05:54Z</dcterms:modified>
</cp:coreProperties>
</file>